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456" r:id="rId2"/>
    <p:sldId id="582" r:id="rId3"/>
    <p:sldId id="583" r:id="rId4"/>
    <p:sldId id="596" r:id="rId5"/>
    <p:sldId id="584" r:id="rId6"/>
    <p:sldId id="594" r:id="rId7"/>
    <p:sldId id="609" r:id="rId8"/>
    <p:sldId id="585" r:id="rId9"/>
    <p:sldId id="595" r:id="rId10"/>
    <p:sldId id="600" r:id="rId11"/>
    <p:sldId id="599" r:id="rId12"/>
    <p:sldId id="589" r:id="rId13"/>
    <p:sldId id="606" r:id="rId14"/>
    <p:sldId id="607" r:id="rId15"/>
    <p:sldId id="601" r:id="rId16"/>
    <p:sldId id="604" r:id="rId17"/>
    <p:sldId id="605" r:id="rId18"/>
    <p:sldId id="602" r:id="rId19"/>
    <p:sldId id="587"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CCCCFF"/>
    <a:srgbClr val="9900FF"/>
    <a:srgbClr val="00CC00"/>
    <a:srgbClr val="00FF99"/>
    <a:srgbClr val="CCFFCC"/>
    <a:srgbClr val="FFCCFF"/>
    <a:srgbClr val="FF5050"/>
    <a:srgbClr val="222B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86275" autoAdjust="0"/>
  </p:normalViewPr>
  <p:slideViewPr>
    <p:cSldViewPr snapToGrid="0">
      <p:cViewPr varScale="1">
        <p:scale>
          <a:sx n="101" d="100"/>
          <a:sy n="101" d="100"/>
        </p:scale>
        <p:origin x="1758"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09-Dec-24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11181C"/>
                </a:solidFill>
                <a:effectLst/>
                <a:latin typeface="__Inter_d65c78"/>
              </a:rPr>
              <a:t>Cách hoạt động của Federated Learning</a:t>
            </a:r>
          </a:p>
          <a:p>
            <a:pPr algn="l"/>
            <a:r>
              <a:rPr lang="vi-VN" b="0" i="0" dirty="0">
                <a:solidFill>
                  <a:srgbClr val="11181C"/>
                </a:solidFill>
                <a:effectLst/>
                <a:latin typeface="__Inter_d65c78"/>
              </a:rPr>
              <a:t>Federated Learning hoạt động chủ yếu qua các bước sau:</a:t>
            </a:r>
          </a:p>
          <a:p>
            <a:pPr algn="l">
              <a:buFont typeface="+mj-lt"/>
              <a:buAutoNum type="arabicPeriod"/>
            </a:pPr>
            <a:r>
              <a:rPr lang="vi-VN" b="1" i="0" dirty="0">
                <a:solidFill>
                  <a:srgbClr val="11181C"/>
                </a:solidFill>
                <a:effectLst/>
                <a:latin typeface="__Inter_d65c78"/>
              </a:rPr>
              <a:t>Khởi tạo mô hình</a:t>
            </a:r>
            <a:r>
              <a:rPr lang="vi-VN" b="0" i="0" dirty="0">
                <a:solidFill>
                  <a:srgbClr val="11181C"/>
                </a:solidFill>
                <a:effectLst/>
                <a:latin typeface="__Inter_d65c78"/>
              </a:rPr>
              <a:t>: Một mô hình học máy được khởi tạo trên máy chủ trung tâm.</a:t>
            </a:r>
          </a:p>
          <a:p>
            <a:pPr algn="l">
              <a:buFont typeface="+mj-lt"/>
              <a:buAutoNum type="arabicPeriod"/>
            </a:pPr>
            <a:r>
              <a:rPr lang="vi-VN" b="1" i="0" dirty="0">
                <a:solidFill>
                  <a:srgbClr val="11181C"/>
                </a:solidFill>
                <a:effectLst/>
                <a:latin typeface="__Inter_d65c78"/>
              </a:rPr>
              <a:t>Gửi mô hình tới các thiết bị</a:t>
            </a:r>
            <a:r>
              <a:rPr lang="vi-VN" b="0" i="0" dirty="0">
                <a:solidFill>
                  <a:srgbClr val="11181C"/>
                </a:solidFill>
                <a:effectLst/>
                <a:latin typeface="__Inter_d65c78"/>
              </a:rPr>
              <a:t>: Máy chủ gửi mô hình này đến nhiều thiết bị, như smartphone hoặc máy tính cá nhân.</a:t>
            </a:r>
          </a:p>
          <a:p>
            <a:pPr algn="l">
              <a:buFont typeface="+mj-lt"/>
              <a:buAutoNum type="arabicPeriod"/>
            </a:pPr>
            <a:r>
              <a:rPr lang="vi-VN" b="1" i="0" dirty="0">
                <a:solidFill>
                  <a:srgbClr val="11181C"/>
                </a:solidFill>
                <a:effectLst/>
                <a:latin typeface="__Inter_d65c78"/>
              </a:rPr>
              <a:t>Huấn luyện mô hình cục bộ</a:t>
            </a:r>
            <a:r>
              <a:rPr lang="vi-VN" b="0" i="0" dirty="0">
                <a:solidFill>
                  <a:srgbClr val="11181C"/>
                </a:solidFill>
                <a:effectLst/>
                <a:latin typeface="__Inter_d65c78"/>
              </a:rPr>
              <a:t>: Các thiết bị sử dụng dữ liệu cục bộ của chúng để huấn luyện mô hình. Trong quá trình này, dữ liệu không bao giờ rời khỏi thiết bị của người dùng.</a:t>
            </a:r>
          </a:p>
          <a:p>
            <a:pPr algn="l">
              <a:buFont typeface="+mj-lt"/>
              <a:buAutoNum type="arabicPeriod"/>
            </a:pPr>
            <a:r>
              <a:rPr lang="vi-VN" b="1" i="0" dirty="0">
                <a:solidFill>
                  <a:srgbClr val="11181C"/>
                </a:solidFill>
                <a:effectLst/>
                <a:latin typeface="__Inter_d65c78"/>
              </a:rPr>
              <a:t>Gửi thông tin cập nhật về máy chủ</a:t>
            </a:r>
            <a:r>
              <a:rPr lang="vi-VN" b="0" i="0" dirty="0">
                <a:solidFill>
                  <a:srgbClr val="11181C"/>
                </a:solidFill>
                <a:effectLst/>
                <a:latin typeface="__Inter_d65c78"/>
              </a:rPr>
              <a:t>: Khi huấn luyện hoàn tất, các thiết bị gửi về máy chủ các cập nhật mô hình, chứ không phải dữ liệu gốc.</a:t>
            </a:r>
          </a:p>
          <a:p>
            <a:pPr algn="l">
              <a:buFont typeface="+mj-lt"/>
              <a:buAutoNum type="arabicPeriod"/>
            </a:pPr>
            <a:r>
              <a:rPr lang="vi-VN" b="1" i="0" dirty="0">
                <a:solidFill>
                  <a:srgbClr val="11181C"/>
                </a:solidFill>
                <a:effectLst/>
                <a:latin typeface="__Inter_d65c78"/>
              </a:rPr>
              <a:t>Tổng hợp cập nhật</a:t>
            </a:r>
            <a:r>
              <a:rPr lang="vi-VN" b="0" i="0" dirty="0">
                <a:solidFill>
                  <a:srgbClr val="11181C"/>
                </a:solidFill>
                <a:effectLst/>
                <a:latin typeface="__Inter_d65c78"/>
              </a:rPr>
              <a:t>: Máy chủ tổng hợp những cập nhật này để cập nhật mô hình toàn cầu.</a:t>
            </a:r>
          </a:p>
          <a:p>
            <a:pPr algn="l">
              <a:buFont typeface="+mj-lt"/>
              <a:buAutoNum type="arabicPeriod"/>
            </a:pPr>
            <a:r>
              <a:rPr lang="vi-VN" b="1" i="0" dirty="0">
                <a:solidFill>
                  <a:srgbClr val="11181C"/>
                </a:solidFill>
                <a:effectLst/>
                <a:latin typeface="__Inter_d65c78"/>
              </a:rPr>
              <a:t>Lặp lại</a:t>
            </a:r>
            <a:r>
              <a:rPr lang="vi-VN" b="0" i="0" dirty="0">
                <a:solidFill>
                  <a:srgbClr val="11181C"/>
                </a:solidFill>
                <a:effectLst/>
                <a:latin typeface="__Inter_d65c78"/>
              </a:rPr>
              <a:t>: Quá trình này được lặp lại nhiều lần cho đến khi mô hình đạt được hiệu suất mong muốn.</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48899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12</a:t>
            </a:fld>
            <a:endParaRPr lang="en-US"/>
          </a:p>
        </p:txBody>
      </p:sp>
    </p:spTree>
    <p:extLst>
      <p:ext uri="{BB962C8B-B14F-4D97-AF65-F5344CB8AC3E}">
        <p14:creationId xmlns:p14="http://schemas.microsoft.com/office/powerpoint/2010/main" val="18248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427499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Sử dụng </a:t>
            </a:r>
            <a:r>
              <a:rPr lang="vi-VN" b="1" dirty="0"/>
              <a:t>Mean-based Averaging</a:t>
            </a:r>
            <a:r>
              <a:rPr lang="vi-VN" dirty="0"/>
              <a:t> trong </a:t>
            </a:r>
            <a:r>
              <a:rPr lang="vi-VN" b="1" dirty="0"/>
              <a:t>Federated Learning (FL)</a:t>
            </a:r>
            <a:r>
              <a:rPr lang="vi-VN" dirty="0"/>
              <a:t> có thể giúp nhận diện tấn công mới của Client 2 trong khi các phương pháp như </a:t>
            </a:r>
            <a:r>
              <a:rPr lang="vi-VN" b="1" dirty="0"/>
              <a:t>Weighted Averaging</a:t>
            </a:r>
            <a:r>
              <a:rPr lang="vi-VN" dirty="0"/>
              <a:t> hoặc </a:t>
            </a:r>
            <a:r>
              <a:rPr lang="vi-VN" b="1" dirty="0"/>
              <a:t>Federated Averaging</a:t>
            </a:r>
            <a:r>
              <a:rPr lang="vi-VN" dirty="0"/>
              <a:t> không làm được điều này vì một số lý do cơ bản sau:</a:t>
            </a:r>
          </a:p>
          <a:p>
            <a:r>
              <a:rPr lang="vi-VN" b="1" dirty="0"/>
              <a:t>1. Phương pháp Mean-based Averaging:</a:t>
            </a:r>
          </a:p>
          <a:p>
            <a:pPr>
              <a:buFont typeface="Arial" panose="020B0604020202020204" pitchFamily="34" charset="0"/>
              <a:buChar char="•"/>
            </a:pPr>
            <a:r>
              <a:rPr lang="vi-VN" b="1" dirty="0"/>
              <a:t>Đặc điểm:</a:t>
            </a:r>
            <a:r>
              <a:rPr lang="vi-VN" dirty="0"/>
              <a:t> Phương pháp này tính </a:t>
            </a:r>
            <a:r>
              <a:rPr lang="vi-VN" b="1" dirty="0"/>
              <a:t>trung bình trọng số</a:t>
            </a:r>
            <a:r>
              <a:rPr lang="vi-VN" dirty="0"/>
              <a:t> của các mô hình cục bộ mà không phụ thuộc vào kích thước của dữ liệu huấn luyện tại mỗi client. Điều này có nghĩa là mỗi mô hình cục bộ, dù có ít hay nhiều dữ liệu, đều có ảnh hưởng như nhau trong việc tổng hợp mô hình toàn cầu.</a:t>
            </a:r>
          </a:p>
          <a:p>
            <a:pPr>
              <a:buFont typeface="Arial" panose="020B0604020202020204" pitchFamily="34" charset="0"/>
              <a:buChar char="•"/>
            </a:pPr>
            <a:r>
              <a:rPr lang="vi-VN" b="1" dirty="0"/>
              <a:t>Tác dụng với tấn công:</a:t>
            </a:r>
            <a:r>
              <a:rPr lang="vi-VN" dirty="0"/>
              <a:t> Khi có một client tham gia với dữ liệu bị tấn công hoặc bị nhiễu (chẳng hạn như Client 2 với một mẫu tấn công mới), mô hình cục bộ của client này sẽ chứa những cập nhật phù hợp với kiểu tấn công đó. Vì không có sự phân biệt trọng số giữa các client dựa trên số lượng mẫu, sự đóng góp của mô hình bị tấn công sẽ được tính đều với các mô hình khác, giúp mô hình toàn cầu có thể học và nhận diện được mẫu tấn công mới từ Client 2.</a:t>
            </a:r>
          </a:p>
          <a:p>
            <a:r>
              <a:rPr lang="vi-VN" b="1" dirty="0"/>
              <a:t>2. Phương pháp Weighted Averaging và Federated Averaging:</a:t>
            </a:r>
          </a:p>
          <a:p>
            <a:pPr>
              <a:buFont typeface="Arial" panose="020B0604020202020204" pitchFamily="34" charset="0"/>
              <a:buChar char="•"/>
            </a:pPr>
            <a:r>
              <a:rPr lang="vi-VN" b="1" dirty="0"/>
              <a:t>Đặc điểm:</a:t>
            </a:r>
            <a:r>
              <a:rPr lang="vi-VN" dirty="0"/>
              <a:t> Các phương pháp này tính </a:t>
            </a:r>
            <a:r>
              <a:rPr lang="vi-VN" b="1" dirty="0"/>
              <a:t>trung bình có trọng số</a:t>
            </a:r>
            <a:r>
              <a:rPr lang="vi-VN" dirty="0"/>
              <a:t>, trong đó trọng số của mỗi client phụ thuộc vào số lượng mẫu dữ liệu mà họ huấn luyện. Các client với nhiều dữ liệu sẽ có ảnh hưởng lớn hơn trong quá trình tổng hợp mô hình toàn cầu.</a:t>
            </a:r>
          </a:p>
          <a:p>
            <a:pPr>
              <a:buFont typeface="Arial" panose="020B0604020202020204" pitchFamily="34" charset="0"/>
              <a:buChar char="•"/>
            </a:pPr>
            <a:r>
              <a:rPr lang="vi-VN" b="1" dirty="0"/>
              <a:t>Tác dụng với tấn công:</a:t>
            </a:r>
            <a:r>
              <a:rPr lang="vi-VN" dirty="0"/>
              <a:t> Nếu Client 2 chỉ có một số lượng dữ liệu rất nhỏ hoặc dữ liệu tấn công chiếm tỷ lệ nhỏ trong tập dữ liệu của họ, khi sử dụng phương pháp Weighted Averaging, mô hình toàn cầu sẽ chủ yếu bị ảnh hưởng bởi các client có dữ liệu lớn hơn và sạch hơn. Do đó, mẫu tấn công của Client 2 sẽ không có ảnh hưởng mạnh mẽ và có thể bị "che khuất" bởi các dữ liệu hợp lệ của các client khác.</a:t>
            </a:r>
          </a:p>
          <a:p>
            <a:pPr>
              <a:buFont typeface="Arial" panose="020B0604020202020204" pitchFamily="34" charset="0"/>
              <a:buChar char="•"/>
            </a:pPr>
            <a:r>
              <a:rPr lang="vi-VN" b="1" dirty="0"/>
              <a:t>Khó nhận diện tấn công:</a:t>
            </a:r>
            <a:r>
              <a:rPr lang="vi-VN" dirty="0"/>
              <a:t> Khi dữ liệu của các client khác chiếm ưu thế về số lượng (ví dụ, dữ liệu không có tấn công), mô hình toàn cầu sẽ bị thiên về các đặc điểm chung và có thể không nhận diện được các mẫu tấn công hiếm gặp hoặc mới xuất hiện.</a:t>
            </a:r>
          </a:p>
          <a:p>
            <a:r>
              <a:rPr lang="vi-VN" b="1" dirty="0"/>
              <a:t>3. Vấn đề dữ liệu không đồng nhất (non-IID):</a:t>
            </a:r>
          </a:p>
          <a:p>
            <a:pPr>
              <a:buFont typeface="Arial" panose="020B0604020202020204" pitchFamily="34" charset="0"/>
              <a:buChar char="•"/>
            </a:pPr>
            <a:r>
              <a:rPr lang="vi-VN" b="1" dirty="0"/>
              <a:t>Mean-based Averaging</a:t>
            </a:r>
            <a:r>
              <a:rPr lang="vi-VN" dirty="0"/>
              <a:t> không phân biệt giữa các client có lượng dữ liệu lớn hay nhỏ, vì vậy mọi mô hình đều được đóng góp đều vào mô hình toàn cầu, giúp hệ thống học được các đặc điểm ít phổ biến hoặc không rõ ràng trong dữ liệu.</a:t>
            </a:r>
          </a:p>
          <a:p>
            <a:pPr>
              <a:buFont typeface="Arial" panose="020B0604020202020204" pitchFamily="34" charset="0"/>
              <a:buChar char="•"/>
            </a:pPr>
            <a:r>
              <a:rPr lang="vi-VN" b="1" dirty="0"/>
              <a:t>Weighted Averaging</a:t>
            </a:r>
            <a:r>
              <a:rPr lang="vi-VN" dirty="0"/>
              <a:t> và </a:t>
            </a:r>
            <a:r>
              <a:rPr lang="vi-VN" b="1" dirty="0"/>
              <a:t>Federated Averaging</a:t>
            </a:r>
            <a:r>
              <a:rPr lang="vi-VN" dirty="0"/>
              <a:t> có thể gặp khó khăn trong các trường hợp </a:t>
            </a:r>
            <a:r>
              <a:rPr lang="vi-VN" b="1" dirty="0"/>
              <a:t>dữ liệu không đồng nhất</a:t>
            </a:r>
            <a:r>
              <a:rPr lang="vi-VN" dirty="0"/>
              <a:t> giữa các client, đặc biệt nếu các client có dữ liệu bị tấn công hoặc dữ liệu không theo phân phối chung, khiến mô hình toàn cầu không nhận diện được các mẫu tấn công một cách chính xác.</a:t>
            </a:r>
          </a:p>
          <a:p>
            <a:r>
              <a:rPr lang="vi-VN" b="1" dirty="0"/>
              <a:t>4. Tóm tắt lý do:</a:t>
            </a:r>
          </a:p>
          <a:p>
            <a:pPr>
              <a:buFont typeface="Arial" panose="020B0604020202020204" pitchFamily="34" charset="0"/>
              <a:buChar char="•"/>
            </a:pPr>
            <a:r>
              <a:rPr lang="vi-VN" b="1" dirty="0"/>
              <a:t>Mean-based Averaging</a:t>
            </a:r>
            <a:r>
              <a:rPr lang="vi-VN" dirty="0"/>
              <a:t> giúp </a:t>
            </a:r>
            <a:r>
              <a:rPr lang="vi-VN" b="1" dirty="0"/>
              <a:t>nhận diện tấn công mới</a:t>
            </a:r>
            <a:r>
              <a:rPr lang="vi-VN" dirty="0"/>
              <a:t> vì không phân biệt giữa các client về số lượng dữ liệu, làm cho tấn công từ client có ít dữ liệu vẫn có thể có ảnh hưởng đến mô hình toàn cầu.</a:t>
            </a:r>
          </a:p>
          <a:p>
            <a:pPr>
              <a:buFont typeface="Arial" panose="020B0604020202020204" pitchFamily="34" charset="0"/>
              <a:buChar char="•"/>
            </a:pPr>
            <a:r>
              <a:rPr lang="vi-VN" dirty="0"/>
              <a:t>Các phương pháp </a:t>
            </a:r>
            <a:r>
              <a:rPr lang="vi-VN" b="1" dirty="0"/>
              <a:t>Weighted Averaging</a:t>
            </a:r>
            <a:r>
              <a:rPr lang="vi-VN" dirty="0"/>
              <a:t> và </a:t>
            </a:r>
            <a:r>
              <a:rPr lang="vi-VN" b="1" dirty="0"/>
              <a:t>Federated Averaging</a:t>
            </a:r>
            <a:r>
              <a:rPr lang="vi-VN" dirty="0"/>
              <a:t> dựa vào số lượng dữ liệu, khiến mô hình toàn cầu bị chi phối bởi những client có nhiều dữ liệu sạch và không đủ nhận diện tấn công mới khi client có ít dữ liệu bị tấn công.</a:t>
            </a:r>
          </a:p>
          <a:p>
            <a:r>
              <a:rPr lang="vi-VN" dirty="0"/>
              <a:t>Điều này cho thấy rằng </a:t>
            </a:r>
            <a:r>
              <a:rPr lang="vi-VN" b="1" dirty="0"/>
              <a:t>Mean-based Averaging</a:t>
            </a:r>
            <a:r>
              <a:rPr lang="vi-VN" dirty="0"/>
              <a:t> có thể có lợi trong một số trường hợp, đặc biệt khi đối mặt với </a:t>
            </a:r>
            <a:r>
              <a:rPr lang="vi-VN" b="1" dirty="0"/>
              <a:t>dữ liệu không đồng nhất</a:t>
            </a:r>
            <a:r>
              <a:rPr lang="vi-VN" dirty="0"/>
              <a:t> hoặc </a:t>
            </a:r>
            <a:r>
              <a:rPr lang="vi-VN" b="1" dirty="0"/>
              <a:t>tấn công mới</a:t>
            </a:r>
            <a:r>
              <a:rPr lang="vi-VN" dirty="0"/>
              <a:t> từ client, nhưng nó cũng có thể gây ra vấn đề nếu các client có dữ liệu không hợp lệ hoặc bị nhiễu.</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361869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176846"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i="1" dirty="0" err="1">
                <a:solidFill>
                  <a:schemeClr val="bg1"/>
                </a:solidFill>
                <a:latin typeface="Arial Nova Cond" panose="020B0506020202020204" pitchFamily="34" charset="0"/>
              </a:rPr>
              <a:t>Báo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Cuối</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kỳ</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môn</a:t>
            </a:r>
            <a:r>
              <a:rPr lang="en-US" sz="1200" b="0" i="1" dirty="0">
                <a:solidFill>
                  <a:schemeClr val="bg1"/>
                </a:solidFill>
                <a:latin typeface="Arial Nova Cond" panose="020B0506020202020204" pitchFamily="34" charset="0"/>
              </a:rPr>
              <a:t> An </a:t>
            </a:r>
            <a:r>
              <a:rPr lang="en-US" sz="1200" b="0" i="1" dirty="0" err="1">
                <a:solidFill>
                  <a:schemeClr val="bg1"/>
                </a:solidFill>
                <a:latin typeface="Arial Nova Cond" panose="020B0506020202020204" pitchFamily="34" charset="0"/>
              </a:rPr>
              <a:t>toàn</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hệ</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thống</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thông</a:t>
            </a:r>
            <a:r>
              <a:rPr lang="en-US" sz="1200" b="0" i="1" dirty="0">
                <a:solidFill>
                  <a:schemeClr val="bg1"/>
                </a:solidFill>
                <a:latin typeface="Arial Nova Cond" panose="020B0506020202020204" pitchFamily="34" charset="0"/>
              </a:rPr>
              <a:t> tin</a:t>
            </a:r>
          </a:p>
          <a:p>
            <a:pPr marL="1200120" algn="ctr"/>
            <a:r>
              <a:rPr lang="en-US" sz="1200" b="1" i="0" dirty="0" err="1">
                <a:solidFill>
                  <a:schemeClr val="bg1"/>
                </a:solidFill>
                <a:latin typeface="Arial Nova Cond" panose="020B0506020202020204" pitchFamily="34" charset="0"/>
              </a:rPr>
              <a:t>Trường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Đại</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học</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Công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nghệ</a:t>
            </a:r>
            <a:r>
              <a:rPr lang="en-US" sz="1200" b="1" i="0" dirty="0">
                <a:solidFill>
                  <a:schemeClr val="bg1"/>
                </a:solidFill>
                <a:latin typeface="Arial Nova Cond" panose="020B0506020202020204" pitchFamily="34" charset="0"/>
              </a:rPr>
              <a:t> Thông tin, ĐHQG Tp. HCM</a:t>
            </a:r>
            <a:endParaRPr sz="1200" b="0" i="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176846" y="6490779"/>
            <a:ext cx="967154"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537549" y="6436878"/>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A5E887-84D6-FFC3-D43D-3FA2380213B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80649" y="43720"/>
            <a:ext cx="703369" cy="703369"/>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09-Dec-24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09-Dec-24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09-Dec-24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09-Dec-24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09-Dec-24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09-Dec-24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09-Dec-24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hyperlink" Target="https://www.unb.ca/cic/datasets/flowmeter.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975988"/>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3200" b="1" dirty="0">
                <a:solidFill>
                  <a:srgbClr val="F2F2F2"/>
                </a:solidFill>
              </a:rPr>
              <a:t>FEDERATED LEARNING</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0" y="173999"/>
            <a:ext cx="8573623" cy="6134438"/>
            <a:chOff x="682697" y="-1225623"/>
            <a:chExt cx="9795071" cy="8058847"/>
          </a:xfrm>
        </p:grpSpPr>
        <p:sp>
          <p:nvSpPr>
            <p:cNvPr id="107" name="Google Shape;107;p1"/>
            <p:cNvSpPr/>
            <p:nvPr/>
          </p:nvSpPr>
          <p:spPr>
            <a:xfrm>
              <a:off x="682697" y="4458627"/>
              <a:ext cx="9795071" cy="2374597"/>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a:solidFill>
                    <a:schemeClr val="lt1"/>
                  </a:solidFill>
                </a:rPr>
                <a:t>Lê Bá Trực – 240202016 </a:t>
              </a:r>
            </a:p>
            <a:p>
              <a:pPr marL="210736" algn="r"/>
              <a:r>
                <a:rPr lang="en-US" b="1" dirty="0">
                  <a:solidFill>
                    <a:schemeClr val="lt1"/>
                  </a:solidFill>
                </a:rPr>
                <a:t>Lê </a:t>
              </a:r>
              <a:r>
                <a:rPr lang="en-US" b="1" dirty="0" err="1">
                  <a:solidFill>
                    <a:schemeClr val="lt1"/>
                  </a:solidFill>
                </a:rPr>
                <a:t>Thị</a:t>
              </a:r>
              <a:r>
                <a:rPr lang="en-US" b="1" dirty="0">
                  <a:solidFill>
                    <a:schemeClr val="lt1"/>
                  </a:solidFill>
                </a:rPr>
                <a:t> </a:t>
              </a:r>
              <a:r>
                <a:rPr lang="en-US" b="1" dirty="0" err="1">
                  <a:solidFill>
                    <a:schemeClr val="lt1"/>
                  </a:solidFill>
                </a:rPr>
                <a:t>Ngọc</a:t>
              </a:r>
              <a:r>
                <a:rPr lang="en-US" b="1" dirty="0">
                  <a:solidFill>
                    <a:schemeClr val="lt1"/>
                  </a:solidFill>
                </a:rPr>
                <a:t> Lan – 240104010</a:t>
              </a:r>
            </a:p>
            <a:p>
              <a:pPr marL="210736" algn="r"/>
              <a:r>
                <a:rPr lang="en-US" b="1" dirty="0">
                  <a:solidFill>
                    <a:schemeClr val="lt1"/>
                  </a:solidFill>
                </a:rPr>
                <a:t>Vũ Mai Quỳnh Loan – 240104012</a:t>
              </a:r>
              <a:endParaRPr b="1" dirty="0">
                <a:solidFill>
                  <a:schemeClr val="accent4">
                    <a:lumMod val="60000"/>
                    <a:lumOff val="40000"/>
                  </a:schemeClr>
                </a:solidFill>
              </a:endParaRPr>
            </a:p>
            <a:p>
              <a:pPr marL="210736" algn="r"/>
              <a:r>
                <a:rPr lang="en-US" b="1" i="1" u="sng" dirty="0">
                  <a:solidFill>
                    <a:schemeClr val="lt1"/>
                  </a:solidFill>
                </a:rPr>
                <a:t>GVHD:</a:t>
              </a:r>
              <a:r>
                <a:rPr lang="en-US" b="1" i="1" dirty="0">
                  <a:solidFill>
                    <a:schemeClr val="lt1"/>
                  </a:solidFill>
                </a:rPr>
                <a:t> TS. </a:t>
              </a:r>
              <a:r>
                <a:rPr lang="en-US" b="1" i="1" dirty="0" err="1">
                  <a:solidFill>
                    <a:schemeClr val="lt1"/>
                  </a:solidFill>
                </a:rPr>
                <a:t>Nguyễn</a:t>
              </a:r>
              <a:r>
                <a:rPr lang="en-US" b="1" i="1" dirty="0">
                  <a:solidFill>
                    <a:schemeClr val="lt1"/>
                  </a:solidFill>
                </a:rPr>
                <a:t> </a:t>
              </a:r>
              <a:r>
                <a:rPr lang="en-US" b="1" i="1" dirty="0" err="1">
                  <a:solidFill>
                    <a:schemeClr val="lt1"/>
                  </a:solidFill>
                </a:rPr>
                <a:t>Tấn</a:t>
              </a:r>
              <a:r>
                <a:rPr lang="en-US" b="1" i="1" dirty="0">
                  <a:solidFill>
                    <a:schemeClr val="lt1"/>
                  </a:solidFill>
                </a:rPr>
                <a:t> </a:t>
              </a:r>
              <a:r>
                <a:rPr lang="en-US" b="1" i="1" dirty="0" err="1">
                  <a:solidFill>
                    <a:schemeClr val="lt1"/>
                  </a:solidFill>
                </a:rPr>
                <a:t>Cầm</a:t>
              </a:r>
              <a:endParaRPr b="1" dirty="0"/>
            </a:p>
          </p:txBody>
        </p:sp>
        <p:cxnSp>
          <p:nvCxnSpPr>
            <p:cNvPr id="108" name="Google Shape;108;p1"/>
            <p:cNvCxnSpPr>
              <a:cxnSpLocks/>
            </p:cNvCxnSpPr>
            <p:nvPr/>
          </p:nvCxnSpPr>
          <p:spPr>
            <a:xfrm>
              <a:off x="1905250" y="4982667"/>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41E5-4AC4-117A-E558-EB303E83D8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E091E-E0AB-71AB-5A55-9F6AAD490D48}"/>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0081F394-308E-8E20-2BEE-B8FC80F65E2C}"/>
              </a:ext>
            </a:extLst>
          </p:cNvPr>
          <p:cNvSpPr>
            <a:spLocks noGrp="1"/>
          </p:cNvSpPr>
          <p:nvPr>
            <p:ph type="sldNum" sz="quarter" idx="12"/>
          </p:nvPr>
        </p:nvSpPr>
        <p:spPr/>
        <p:txBody>
          <a:bodyPr/>
          <a:lstStyle/>
          <a:p>
            <a:fld id="{B487F271-60DF-4592-BB7F-B45BB4441AA9}" type="slidenum">
              <a:rPr lang="en-US" smtClean="0"/>
              <a:pPr/>
              <a:t>10</a:t>
            </a:fld>
            <a:endParaRPr lang="en-US" dirty="0"/>
          </a:p>
        </p:txBody>
      </p:sp>
      <p:graphicFrame>
        <p:nvGraphicFramePr>
          <p:cNvPr id="7" name="Table 6">
            <a:extLst>
              <a:ext uri="{FF2B5EF4-FFF2-40B4-BE49-F238E27FC236}">
                <a16:creationId xmlns:a16="http://schemas.microsoft.com/office/drawing/2014/main" id="{2F207EDE-CE06-9700-A4CB-469E264CC805}"/>
              </a:ext>
            </a:extLst>
          </p:cNvPr>
          <p:cNvGraphicFramePr>
            <a:graphicFrameLocks noGrp="1"/>
          </p:cNvGraphicFramePr>
          <p:nvPr>
            <p:extLst>
              <p:ext uri="{D42A27DB-BD31-4B8C-83A1-F6EECF244321}">
                <p14:modId xmlns:p14="http://schemas.microsoft.com/office/powerpoint/2010/main" val="3176604442"/>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Weighted Federated Averaging (W-FedAvg) </a:t>
                      </a:r>
                      <a:r>
                        <a:rPr lang="vi-VN" sz="1800" b="0" dirty="0">
                          <a:latin typeface="+mn-lt"/>
                          <a:cs typeface="Arial" panose="020B0604020202020204" pitchFamily="34" charset="0"/>
                        </a:rPr>
                        <a:t>là thuật toán tổng hợp mô hình cục bộ trong </a:t>
                      </a:r>
                      <a:r>
                        <a:rPr lang="vi-VN" sz="1800" b="1" dirty="0">
                          <a:latin typeface="+mn-lt"/>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mn-lt"/>
                          <a:cs typeface="Arial" panose="020B0604020202020204" pitchFamily="34" charset="0"/>
                        </a:rPr>
                        <a:t>, sử dụng trọng số dựa trên kích thước dữ liệu của từng client để cập nhật mô hình toàn cục.</a:t>
                      </a:r>
                    </a:p>
                    <a:p>
                      <a:pPr algn="ct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5" name="Picture 4">
            <a:extLst>
              <a:ext uri="{FF2B5EF4-FFF2-40B4-BE49-F238E27FC236}">
                <a16:creationId xmlns:a16="http://schemas.microsoft.com/office/drawing/2014/main" id="{952D8D80-C71A-153E-BCCE-F9AD945D129A}"/>
              </a:ext>
            </a:extLst>
          </p:cNvPr>
          <p:cNvPicPr>
            <a:picLocks noChangeAspect="1"/>
          </p:cNvPicPr>
          <p:nvPr/>
        </p:nvPicPr>
        <p:blipFill>
          <a:blip r:embed="rId2"/>
          <a:srcRect r="3961"/>
          <a:stretch/>
        </p:blipFill>
        <p:spPr>
          <a:xfrm>
            <a:off x="2985770" y="1198132"/>
            <a:ext cx="5619750" cy="4959576"/>
          </a:xfrm>
          <a:prstGeom prst="rect">
            <a:avLst/>
          </a:prstGeom>
        </p:spPr>
      </p:pic>
    </p:spTree>
    <p:extLst>
      <p:ext uri="{BB962C8B-B14F-4D97-AF65-F5344CB8AC3E}">
        <p14:creationId xmlns:p14="http://schemas.microsoft.com/office/powerpoint/2010/main" val="129551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5880-5A24-3C3A-1039-905CCF398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D73B4-E2D3-087B-8BFA-49BA8B9D88D9}"/>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A4F4322E-51DB-5E8E-1265-C335BA740399}"/>
              </a:ext>
            </a:extLst>
          </p:cNvPr>
          <p:cNvSpPr>
            <a:spLocks noGrp="1"/>
          </p:cNvSpPr>
          <p:nvPr>
            <p:ph type="sldNum" sz="quarter" idx="12"/>
          </p:nvPr>
        </p:nvSpPr>
        <p:spPr/>
        <p:txBody>
          <a:bodyPr/>
          <a:lstStyle/>
          <a:p>
            <a:fld id="{B487F271-60DF-4592-BB7F-B45BB4441AA9}" type="slidenum">
              <a:rPr lang="en-US" smtClean="0"/>
              <a:pPr/>
              <a:t>11</a:t>
            </a:fld>
            <a:endParaRPr lang="en-US" dirty="0"/>
          </a:p>
        </p:txBody>
      </p:sp>
      <p:graphicFrame>
        <p:nvGraphicFramePr>
          <p:cNvPr id="7" name="Table 6">
            <a:extLst>
              <a:ext uri="{FF2B5EF4-FFF2-40B4-BE49-F238E27FC236}">
                <a16:creationId xmlns:a16="http://schemas.microsoft.com/office/drawing/2014/main" id="{B8ED05F7-C197-4FAC-3DFF-3DE9347C4A95}"/>
              </a:ext>
            </a:extLst>
          </p:cNvPr>
          <p:cNvGraphicFramePr>
            <a:graphicFrameLocks noGrp="1"/>
          </p:cNvGraphicFramePr>
          <p:nvPr>
            <p:extLst>
              <p:ext uri="{D42A27DB-BD31-4B8C-83A1-F6EECF244321}">
                <p14:modId xmlns:p14="http://schemas.microsoft.com/office/powerpoint/2010/main" val="1658435150"/>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Median-based Federated Averaging (Median FedAvg) </a:t>
                      </a:r>
                      <a:r>
                        <a:rPr lang="vi-VN" sz="1800" b="0" dirty="0">
                          <a:latin typeface="+mn-lt"/>
                          <a:cs typeface="Arial" panose="020B0604020202020204" pitchFamily="34" charset="0"/>
                        </a:rPr>
                        <a:t>là biến thể của </a:t>
                      </a:r>
                      <a:r>
                        <a:rPr lang="vi-VN" sz="1800" b="1" dirty="0">
                          <a:latin typeface="+mn-lt"/>
                          <a:cs typeface="Arial" panose="020B0604020202020204" pitchFamily="34" charset="0"/>
                        </a:rPr>
                        <a:t>FedAvg</a:t>
                      </a:r>
                      <a:r>
                        <a:rPr lang="vi-VN" sz="1800" b="0" dirty="0">
                          <a:latin typeface="+mn-lt"/>
                          <a:cs typeface="Arial" panose="020B0604020202020204" pitchFamily="34" charset="0"/>
                        </a:rPr>
                        <a:t>, tổng hợp tham số mô hình bằng trung vị thay vì trung bình, giúp giảm ảnh hưởng của outliers và cải thiện độ tin cậy.</a:t>
                      </a:r>
                    </a:p>
                  </a:txBody>
                  <a:tcPr anchor="ctr"/>
                </a:tc>
                <a:tc>
                  <a:txBody>
                    <a:bodyPr/>
                    <a:lstStyle/>
                    <a:p>
                      <a:pPr algn="just"/>
                      <a:r>
                        <a:rPr lang="vi-VN" sz="900" b="0" dirty="0">
                          <a:latin typeface="Cascadia Code" panose="020B0609020000020004" pitchFamily="49" charset="0"/>
                          <a:cs typeface="Cascadia Code" panose="020B0609020000020004" pitchFamily="49" charset="0"/>
                        </a:rPr>
                        <a:t>// Server-side Mean-based Aggregation</a:t>
                      </a:r>
                    </a:p>
                    <a:p>
                      <a:pPr algn="just"/>
                      <a:r>
                        <a:rPr lang="vi-VN" sz="900" b="0" dirty="0">
                          <a:latin typeface="Cascadia Code" panose="020B0609020000020004" pitchFamily="49" charset="0"/>
                          <a:cs typeface="Cascadia Code" panose="020B0609020000020004" pitchFamily="49" charset="0"/>
                        </a:rPr>
                        <a:t>Input: Number of clients N, Number of training rounds R</a:t>
                      </a:r>
                    </a:p>
                    <a:p>
                      <a:pPr algn="just"/>
                      <a:r>
                        <a:rPr lang="vi-VN" sz="900" b="0" dirty="0">
                          <a:latin typeface="Cascadia Code" panose="020B0609020000020004" pitchFamily="49" charset="0"/>
                          <a:cs typeface="Cascadia Code" panose="020B0609020000020004" pitchFamily="49" charset="0"/>
                        </a:rPr>
                        <a:t>Output: Global model weights W_global</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Initialize W_global // Khởi tạo trọng số mô hình</a:t>
                      </a:r>
                    </a:p>
                    <a:p>
                      <a:pPr algn="just"/>
                      <a:r>
                        <a:rPr lang="vi-VN" sz="900" b="0" dirty="0">
                          <a:latin typeface="Cascadia Code" panose="020B0609020000020004" pitchFamily="49" charset="0"/>
                          <a:cs typeface="Cascadia Code" panose="020B0609020000020004" pitchFamily="49" charset="0"/>
                        </a:rPr>
                        <a:t>For r = 1 to R do:</a:t>
                      </a:r>
                    </a:p>
                    <a:p>
                      <a:pPr algn="just"/>
                      <a:r>
                        <a:rPr lang="vi-VN" sz="900" b="0" dirty="0">
                          <a:latin typeface="Cascadia Code" panose="020B0609020000020004" pitchFamily="49" charset="0"/>
                          <a:cs typeface="Cascadia Code" panose="020B0609020000020004" pitchFamily="49" charset="0"/>
                        </a:rPr>
                        <a:t>    Select a subset of clients C ⊆ N // Chọn ngẫu nhiên một tập các client tham gia</a:t>
                      </a:r>
                    </a:p>
                    <a:p>
                      <a:pPr algn="just"/>
                      <a:r>
                        <a:rPr lang="vi-VN" sz="900" b="0" dirty="0">
                          <a:latin typeface="Cascadia Code" panose="020B0609020000020004" pitchFamily="49" charset="0"/>
                          <a:cs typeface="Cascadia Code" panose="020B0609020000020004" pitchFamily="49" charset="0"/>
                        </a:rPr>
                        <a:t>    Initialize list of weights W_list = [] // Danh sách chứa trọng số từ các client</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    For each client c in C do:</a:t>
                      </a:r>
                    </a:p>
                    <a:p>
                      <a:pPr algn="just"/>
                      <a:r>
                        <a:rPr lang="vi-VN" sz="900" b="0" dirty="0">
                          <a:latin typeface="Cascadia Code" panose="020B0609020000020004" pitchFamily="49" charset="0"/>
                          <a:cs typeface="Cascadia Code" panose="020B0609020000020004" pitchFamily="49" charset="0"/>
                        </a:rPr>
                        <a:t>        Send W_global to client c // Gửi trọng số toàn cầu hiện tại đến client</a:t>
                      </a:r>
                    </a:p>
                    <a:p>
                      <a:pPr algn="just"/>
                      <a:r>
                        <a:rPr lang="vi-VN" sz="900" b="0" dirty="0">
                          <a:latin typeface="Cascadia Code" panose="020B0609020000020004" pitchFamily="49" charset="0"/>
                          <a:cs typeface="Cascadia Code" panose="020B0609020000020004" pitchFamily="49" charset="0"/>
                        </a:rPr>
                        <a:t>        W_c, num_samples = client_train(c, W_global) // Huấn luyện cục bộ tại client và lấy trọng số mới</a:t>
                      </a:r>
                    </a:p>
                    <a:p>
                      <a:pPr algn="just"/>
                      <a:r>
                        <a:rPr lang="vi-VN" sz="900" b="0" dirty="0">
                          <a:latin typeface="Cascadia Code" panose="020B0609020000020004" pitchFamily="49" charset="0"/>
                          <a:cs typeface="Cascadia Code" panose="020B0609020000020004" pitchFamily="49" charset="0"/>
                        </a:rPr>
                        <a:t>        Append (W_c, num_samples) to W_list // Lưu trọng số và kích thước dữ liệu client vào danh sách</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    End For</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    Aggregate weights using weighted mean: </a:t>
                      </a:r>
                    </a:p>
                    <a:p>
                      <a:pPr algn="just"/>
                      <a:r>
                        <a:rPr lang="vi-VN" sz="900" b="0" dirty="0">
                          <a:latin typeface="Cascadia Code" panose="020B0609020000020004" pitchFamily="49" charset="0"/>
                          <a:cs typeface="Cascadia Code" panose="020B0609020000020004" pitchFamily="49" charset="0"/>
                        </a:rPr>
                        <a:t>    W_global = WeightedMean(W_list)</a:t>
                      </a:r>
                    </a:p>
                    <a:p>
                      <a:pPr algn="just"/>
                      <a:r>
                        <a:rPr lang="vi-VN" sz="900" b="0" dirty="0">
                          <a:latin typeface="Cascadia Code" panose="020B0609020000020004" pitchFamily="49" charset="0"/>
                          <a:cs typeface="Cascadia Code" panose="020B0609020000020004" pitchFamily="49" charset="0"/>
                        </a:rPr>
                        <a:t>    // Công thức Weighted Mean:</a:t>
                      </a:r>
                    </a:p>
                    <a:p>
                      <a:pPr algn="just"/>
                      <a:r>
                        <a:rPr lang="vi-VN" sz="900" b="0" dirty="0">
                          <a:latin typeface="Cascadia Code" panose="020B0609020000020004" pitchFamily="49" charset="0"/>
                          <a:cs typeface="Cascadia Code" panose="020B0609020000020004" pitchFamily="49" charset="0"/>
                        </a:rPr>
                        <a:t>    // W_global = </a:t>
                      </a:r>
                      <a:r>
                        <a:rPr lang="el-GR" sz="900" b="0" dirty="0">
                          <a:latin typeface="Cascadia Code" panose="020B0609020000020004" pitchFamily="49" charset="0"/>
                          <a:cs typeface="Cascadia Code" panose="020B0609020000020004" pitchFamily="49" charset="0"/>
                        </a:rPr>
                        <a:t>Σ (</a:t>
                      </a:r>
                      <a:r>
                        <a:rPr lang="vi-VN" sz="900" b="0" dirty="0">
                          <a:latin typeface="Cascadia Code" panose="020B0609020000020004" pitchFamily="49" charset="0"/>
                          <a:cs typeface="Cascadia Code" panose="020B0609020000020004" pitchFamily="49" charset="0"/>
                        </a:rPr>
                        <a:t>W_c * num_samples) / </a:t>
                      </a:r>
                      <a:r>
                        <a:rPr lang="el-GR" sz="900" b="0" dirty="0">
                          <a:latin typeface="Cascadia Code" panose="020B0609020000020004" pitchFamily="49" charset="0"/>
                          <a:cs typeface="Cascadia Code" panose="020B0609020000020004" pitchFamily="49" charset="0"/>
                        </a:rPr>
                        <a:t>Σ </a:t>
                      </a:r>
                      <a:r>
                        <a:rPr lang="vi-VN" sz="900" b="0" dirty="0">
                          <a:latin typeface="Cascadia Code" panose="020B0609020000020004" pitchFamily="49" charset="0"/>
                          <a:cs typeface="Cascadia Code" panose="020B0609020000020004" pitchFamily="49" charset="0"/>
                        </a:rPr>
                        <a:t>num_samples</a:t>
                      </a:r>
                    </a:p>
                    <a:p>
                      <a:pPr algn="just"/>
                      <a:r>
                        <a:rPr lang="vi-VN" sz="900" b="0" dirty="0">
                          <a:latin typeface="Cascadia Code" panose="020B0609020000020004" pitchFamily="49" charset="0"/>
                          <a:cs typeface="Cascadia Code" panose="020B0609020000020004" pitchFamily="49" charset="0"/>
                        </a:rPr>
                        <a:t>    // Với W_c là trọng số từ client c và num_samples là số lượng mẫu huấn luyện tại client c</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End For</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Return W_global // Trả về mô hình toàn cầu sau R vòng</a:t>
                      </a:r>
                      <a:endParaRPr lang="en-US" sz="900" b="0" dirty="0">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187097765"/>
                  </a:ext>
                </a:extLst>
              </a:tr>
            </a:tbl>
          </a:graphicData>
        </a:graphic>
      </p:graphicFrame>
    </p:spTree>
    <p:extLst>
      <p:ext uri="{BB962C8B-B14F-4D97-AF65-F5344CB8AC3E}">
        <p14:creationId xmlns:p14="http://schemas.microsoft.com/office/powerpoint/2010/main" val="336208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3. Demo</a:t>
            </a:r>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12</a:t>
            </a:fld>
            <a:endParaRPr lang="en-US" dirty="0"/>
          </a:p>
        </p:txBody>
      </p:sp>
      <p:pic>
        <p:nvPicPr>
          <p:cNvPr id="1026" name="Picture 2" descr="Image result for Demo Symbol">
            <a:extLst>
              <a:ext uri="{FF2B5EF4-FFF2-40B4-BE49-F238E27FC236}">
                <a16:creationId xmlns:a16="http://schemas.microsoft.com/office/drawing/2014/main" id="{5168EE82-3FE0-E092-BCFE-1E6F2F2A8D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5" t="14695" r="-700" b="18470"/>
          <a:stretch/>
        </p:blipFill>
        <p:spPr bwMode="auto">
          <a:xfrm>
            <a:off x="823777" y="984324"/>
            <a:ext cx="6906410" cy="488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4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3B24-6E42-56F1-292A-E442DA08B94C}"/>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hệ</a:t>
            </a:r>
            <a:r>
              <a:rPr lang="en-US" dirty="0"/>
              <a:t> </a:t>
            </a:r>
            <a:r>
              <a:rPr lang="en-US" dirty="0" err="1"/>
              <a:t>thống</a:t>
            </a:r>
            <a:r>
              <a:rPr lang="en-US" dirty="0"/>
              <a:t> Federated Learning</a:t>
            </a:r>
          </a:p>
        </p:txBody>
      </p:sp>
      <p:sp>
        <p:nvSpPr>
          <p:cNvPr id="4" name="Slide Number Placeholder 3">
            <a:extLst>
              <a:ext uri="{FF2B5EF4-FFF2-40B4-BE49-F238E27FC236}">
                <a16:creationId xmlns:a16="http://schemas.microsoft.com/office/drawing/2014/main" id="{956C3F7E-B21D-9369-644F-0C299E549588}"/>
              </a:ext>
            </a:extLst>
          </p:cNvPr>
          <p:cNvSpPr>
            <a:spLocks noGrp="1"/>
          </p:cNvSpPr>
          <p:nvPr>
            <p:ph type="sldNum" sz="quarter" idx="12"/>
          </p:nvPr>
        </p:nvSpPr>
        <p:spPr/>
        <p:txBody>
          <a:bodyPr/>
          <a:lstStyle/>
          <a:p>
            <a:fld id="{B487F271-60DF-4592-BB7F-B45BB4441AA9}" type="slidenum">
              <a:rPr lang="en-US" smtClean="0"/>
              <a:pPr/>
              <a:t>13</a:t>
            </a:fld>
            <a:endParaRPr lang="en-US" dirty="0"/>
          </a:p>
        </p:txBody>
      </p:sp>
      <p:pic>
        <p:nvPicPr>
          <p:cNvPr id="5" name="Picture 4" descr="A diagram of a server&#10;&#10;Description automatically generated">
            <a:extLst>
              <a:ext uri="{FF2B5EF4-FFF2-40B4-BE49-F238E27FC236}">
                <a16:creationId xmlns:a16="http://schemas.microsoft.com/office/drawing/2014/main" id="{5E727786-C648-DBCF-7F40-349CF5679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91" y="873125"/>
            <a:ext cx="8384018" cy="5356456"/>
          </a:xfrm>
          <a:prstGeom prst="rect">
            <a:avLst/>
          </a:prstGeom>
        </p:spPr>
      </p:pic>
    </p:spTree>
    <p:extLst>
      <p:ext uri="{BB962C8B-B14F-4D97-AF65-F5344CB8AC3E}">
        <p14:creationId xmlns:p14="http://schemas.microsoft.com/office/powerpoint/2010/main" val="2152492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7C6E2-04FE-5D36-EA6C-95388A6D1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0F033-272E-D821-FF65-7DA8174F5D54}"/>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4" name="Slide Number Placeholder 3">
            <a:extLst>
              <a:ext uri="{FF2B5EF4-FFF2-40B4-BE49-F238E27FC236}">
                <a16:creationId xmlns:a16="http://schemas.microsoft.com/office/drawing/2014/main" id="{9CD07032-E656-32ED-B7B1-D11301825CED}"/>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
        <p:nvSpPr>
          <p:cNvPr id="5" name="Flowchart: Magnetic Disk 4">
            <a:extLst>
              <a:ext uri="{FF2B5EF4-FFF2-40B4-BE49-F238E27FC236}">
                <a16:creationId xmlns:a16="http://schemas.microsoft.com/office/drawing/2014/main" id="{51CF73E6-6A94-D8C3-FC39-9CB9400465CD}"/>
              </a:ext>
            </a:extLst>
          </p:cNvPr>
          <p:cNvSpPr/>
          <p:nvPr/>
        </p:nvSpPr>
        <p:spPr>
          <a:xfrm>
            <a:off x="215267" y="2083556"/>
            <a:ext cx="1374648" cy="96577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CIC-UNSWNB-15</a:t>
            </a:r>
          </a:p>
        </p:txBody>
      </p:sp>
      <p:sp>
        <p:nvSpPr>
          <p:cNvPr id="6" name="Rectangle 5">
            <a:extLst>
              <a:ext uri="{FF2B5EF4-FFF2-40B4-BE49-F238E27FC236}">
                <a16:creationId xmlns:a16="http://schemas.microsoft.com/office/drawing/2014/main" id="{59604FDA-A4DD-FAF2-04C1-C10527018C48}"/>
              </a:ext>
            </a:extLst>
          </p:cNvPr>
          <p:cNvSpPr/>
          <p:nvPr/>
        </p:nvSpPr>
        <p:spPr>
          <a:xfrm>
            <a:off x="99989" y="3790289"/>
            <a:ext cx="1602915" cy="2201237"/>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020399D-94DB-D9FD-D435-2EBCCA34E8C3}"/>
              </a:ext>
            </a:extLst>
          </p:cNvPr>
          <p:cNvSpPr txBox="1"/>
          <p:nvPr/>
        </p:nvSpPr>
        <p:spPr>
          <a:xfrm>
            <a:off x="123178" y="5622194"/>
            <a:ext cx="1530450" cy="369332"/>
          </a:xfrm>
          <a:prstGeom prst="rect">
            <a:avLst/>
          </a:prstGeom>
          <a:noFill/>
        </p:spPr>
        <p:txBody>
          <a:bodyPr wrap="square" rtlCol="0">
            <a:spAutoFit/>
          </a:bodyPr>
          <a:lstStyle/>
          <a:p>
            <a:r>
              <a:rPr lang="en-US" dirty="0"/>
              <a:t>Preprocessing</a:t>
            </a:r>
          </a:p>
        </p:txBody>
      </p:sp>
      <p:sp>
        <p:nvSpPr>
          <p:cNvPr id="8" name="Rectangle 7">
            <a:extLst>
              <a:ext uri="{FF2B5EF4-FFF2-40B4-BE49-F238E27FC236}">
                <a16:creationId xmlns:a16="http://schemas.microsoft.com/office/drawing/2014/main" id="{CE7F41D0-6125-62BC-D0D7-B3BE9F006F50}"/>
              </a:ext>
            </a:extLst>
          </p:cNvPr>
          <p:cNvSpPr/>
          <p:nvPr/>
        </p:nvSpPr>
        <p:spPr>
          <a:xfrm>
            <a:off x="150822" y="3884091"/>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Collect Features</a:t>
            </a:r>
          </a:p>
        </p:txBody>
      </p:sp>
      <p:sp>
        <p:nvSpPr>
          <p:cNvPr id="9" name="Rectangle 8">
            <a:extLst>
              <a:ext uri="{FF2B5EF4-FFF2-40B4-BE49-F238E27FC236}">
                <a16:creationId xmlns:a16="http://schemas.microsoft.com/office/drawing/2014/main" id="{E5C89E75-2801-766D-57A6-0AFF169D4DB0}"/>
              </a:ext>
            </a:extLst>
          </p:cNvPr>
          <p:cNvSpPr/>
          <p:nvPr/>
        </p:nvSpPr>
        <p:spPr>
          <a:xfrm>
            <a:off x="107960" y="5030142"/>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Standard Scaler</a:t>
            </a:r>
          </a:p>
        </p:txBody>
      </p:sp>
      <p:cxnSp>
        <p:nvCxnSpPr>
          <p:cNvPr id="11" name="Straight Arrow Connector 10">
            <a:extLst>
              <a:ext uri="{FF2B5EF4-FFF2-40B4-BE49-F238E27FC236}">
                <a16:creationId xmlns:a16="http://schemas.microsoft.com/office/drawing/2014/main" id="{66B9970D-A3A5-D741-081A-DDDD9639987C}"/>
              </a:ext>
            </a:extLst>
          </p:cNvPr>
          <p:cNvCxnSpPr>
            <a:cxnSpLocks/>
            <a:stCxn id="5" idx="3"/>
            <a:endCxn id="6" idx="0"/>
          </p:cNvCxnSpPr>
          <p:nvPr/>
        </p:nvCxnSpPr>
        <p:spPr>
          <a:xfrm flipH="1">
            <a:off x="901447" y="3049327"/>
            <a:ext cx="1144" cy="740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19BE20F6-D145-F15F-AEBB-EEFCB9C06303}"/>
              </a:ext>
            </a:extLst>
          </p:cNvPr>
          <p:cNvSpPr/>
          <p:nvPr/>
        </p:nvSpPr>
        <p:spPr>
          <a:xfrm>
            <a:off x="2155867" y="1003639"/>
            <a:ext cx="6942086" cy="3454061"/>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B25BA8-D634-A1F5-6434-DB18DA6CE62D}"/>
              </a:ext>
            </a:extLst>
          </p:cNvPr>
          <p:cNvSpPr/>
          <p:nvPr/>
        </p:nvSpPr>
        <p:spPr>
          <a:xfrm>
            <a:off x="2411076" y="4651192"/>
            <a:ext cx="6609746" cy="1598435"/>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Flowchart: Multidocument 14">
            <a:extLst>
              <a:ext uri="{FF2B5EF4-FFF2-40B4-BE49-F238E27FC236}">
                <a16:creationId xmlns:a16="http://schemas.microsoft.com/office/drawing/2014/main" id="{ED69FD64-9F63-6BEC-D5BB-A84E91809221}"/>
              </a:ext>
            </a:extLst>
          </p:cNvPr>
          <p:cNvSpPr/>
          <p:nvPr/>
        </p:nvSpPr>
        <p:spPr>
          <a:xfrm>
            <a:off x="2250732" y="2073058"/>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6" name="Flowchart: Multidocument 15">
            <a:extLst>
              <a:ext uri="{FF2B5EF4-FFF2-40B4-BE49-F238E27FC236}">
                <a16:creationId xmlns:a16="http://schemas.microsoft.com/office/drawing/2014/main" id="{82E6797F-EF6C-A849-DBAE-4CF851645F78}"/>
              </a:ext>
            </a:extLst>
          </p:cNvPr>
          <p:cNvSpPr/>
          <p:nvPr/>
        </p:nvSpPr>
        <p:spPr>
          <a:xfrm>
            <a:off x="4276982" y="1084449"/>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1</a:t>
            </a:r>
          </a:p>
        </p:txBody>
      </p:sp>
      <p:sp>
        <p:nvSpPr>
          <p:cNvPr id="17" name="Flowchart: Multidocument 16">
            <a:extLst>
              <a:ext uri="{FF2B5EF4-FFF2-40B4-BE49-F238E27FC236}">
                <a16:creationId xmlns:a16="http://schemas.microsoft.com/office/drawing/2014/main" id="{533F17B2-2484-405D-3278-454B78AE0338}"/>
              </a:ext>
            </a:extLst>
          </p:cNvPr>
          <p:cNvSpPr/>
          <p:nvPr/>
        </p:nvSpPr>
        <p:spPr>
          <a:xfrm>
            <a:off x="4200155" y="2083556"/>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2</a:t>
            </a:r>
          </a:p>
        </p:txBody>
      </p:sp>
      <p:sp>
        <p:nvSpPr>
          <p:cNvPr id="18" name="Flowchart: Multidocument 17">
            <a:extLst>
              <a:ext uri="{FF2B5EF4-FFF2-40B4-BE49-F238E27FC236}">
                <a16:creationId xmlns:a16="http://schemas.microsoft.com/office/drawing/2014/main" id="{A49C2089-3367-507F-AC18-720AB6689945}"/>
              </a:ext>
            </a:extLst>
          </p:cNvPr>
          <p:cNvSpPr/>
          <p:nvPr/>
        </p:nvSpPr>
        <p:spPr>
          <a:xfrm>
            <a:off x="4190297" y="3252414"/>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n</a:t>
            </a:r>
          </a:p>
        </p:txBody>
      </p:sp>
      <p:pic>
        <p:nvPicPr>
          <p:cNvPr id="25" name="Picture 24">
            <a:extLst>
              <a:ext uri="{FF2B5EF4-FFF2-40B4-BE49-F238E27FC236}">
                <a16:creationId xmlns:a16="http://schemas.microsoft.com/office/drawing/2014/main" id="{37A371B7-0806-785D-7978-A4955E59E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5251" y="967929"/>
            <a:ext cx="1271323" cy="1063511"/>
          </a:xfrm>
          <a:prstGeom prst="rect">
            <a:avLst/>
          </a:prstGeom>
        </p:spPr>
      </p:pic>
      <p:pic>
        <p:nvPicPr>
          <p:cNvPr id="26" name="Picture 25" descr="A group of dots in different colors&#10;&#10;Description automatically generated">
            <a:extLst>
              <a:ext uri="{FF2B5EF4-FFF2-40B4-BE49-F238E27FC236}">
                <a16:creationId xmlns:a16="http://schemas.microsoft.com/office/drawing/2014/main" id="{A1C7B25A-9A37-F387-D6EB-2A08FECD13F7}"/>
              </a:ext>
            </a:extLst>
          </p:cNvPr>
          <p:cNvPicPr>
            <a:picLocks noChangeAspect="1"/>
          </p:cNvPicPr>
          <p:nvPr/>
        </p:nvPicPr>
        <p:blipFill>
          <a:blip r:embed="rId4">
            <a:extLst>
              <a:ext uri="{28A0092B-C50C-407E-A947-70E740481C1C}">
                <a14:useLocalDpi xmlns:a14="http://schemas.microsoft.com/office/drawing/2010/main" val="0"/>
              </a:ext>
            </a:extLst>
          </a:blip>
          <a:srcRect l="5466" r="10174"/>
          <a:stretch/>
        </p:blipFill>
        <p:spPr>
          <a:xfrm>
            <a:off x="5974436" y="1967036"/>
            <a:ext cx="1268593" cy="1063511"/>
          </a:xfrm>
          <a:prstGeom prst="rect">
            <a:avLst/>
          </a:prstGeom>
        </p:spPr>
      </p:pic>
      <p:pic>
        <p:nvPicPr>
          <p:cNvPr id="27" name="Picture 26">
            <a:extLst>
              <a:ext uri="{FF2B5EF4-FFF2-40B4-BE49-F238E27FC236}">
                <a16:creationId xmlns:a16="http://schemas.microsoft.com/office/drawing/2014/main" id="{ED43D4C5-6957-771C-9AC4-566281E84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34462" y="3135893"/>
            <a:ext cx="1271323" cy="1063511"/>
          </a:xfrm>
          <a:prstGeom prst="rect">
            <a:avLst/>
          </a:prstGeom>
        </p:spPr>
      </p:pic>
      <p:pic>
        <p:nvPicPr>
          <p:cNvPr id="28" name="Picture 27" descr="A group of dots in different colors&#10;&#10;Description automatically generated">
            <a:extLst>
              <a:ext uri="{FF2B5EF4-FFF2-40B4-BE49-F238E27FC236}">
                <a16:creationId xmlns:a16="http://schemas.microsoft.com/office/drawing/2014/main" id="{9C1291C0-F61B-C73E-7C7D-7F2344ED4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783" y="2073058"/>
            <a:ext cx="1503782" cy="1063511"/>
          </a:xfrm>
          <a:prstGeom prst="rect">
            <a:avLst/>
          </a:prstGeom>
        </p:spPr>
      </p:pic>
      <p:sp>
        <p:nvSpPr>
          <p:cNvPr id="30" name="TextBox 29">
            <a:extLst>
              <a:ext uri="{FF2B5EF4-FFF2-40B4-BE49-F238E27FC236}">
                <a16:creationId xmlns:a16="http://schemas.microsoft.com/office/drawing/2014/main" id="{F179383C-D9A0-A145-7974-360A939E7420}"/>
              </a:ext>
            </a:extLst>
          </p:cNvPr>
          <p:cNvSpPr txBox="1"/>
          <p:nvPr/>
        </p:nvSpPr>
        <p:spPr>
          <a:xfrm>
            <a:off x="5888071" y="4088368"/>
            <a:ext cx="1325684" cy="369332"/>
          </a:xfrm>
          <a:prstGeom prst="rect">
            <a:avLst/>
          </a:prstGeom>
          <a:noFill/>
        </p:spPr>
        <p:txBody>
          <a:bodyPr wrap="none" rtlCol="0">
            <a:spAutoFit/>
          </a:bodyPr>
          <a:lstStyle/>
          <a:p>
            <a:r>
              <a:rPr lang="en-US" dirty="0"/>
              <a:t>Local Model</a:t>
            </a:r>
          </a:p>
        </p:txBody>
      </p:sp>
      <p:sp>
        <p:nvSpPr>
          <p:cNvPr id="31" name="TextBox 30">
            <a:extLst>
              <a:ext uri="{FF2B5EF4-FFF2-40B4-BE49-F238E27FC236}">
                <a16:creationId xmlns:a16="http://schemas.microsoft.com/office/drawing/2014/main" id="{3EEB717B-961F-5504-795A-26FF6916428B}"/>
              </a:ext>
            </a:extLst>
          </p:cNvPr>
          <p:cNvSpPr txBox="1"/>
          <p:nvPr/>
        </p:nvSpPr>
        <p:spPr>
          <a:xfrm>
            <a:off x="7720783" y="3095887"/>
            <a:ext cx="1711450" cy="369332"/>
          </a:xfrm>
          <a:prstGeom prst="rect">
            <a:avLst/>
          </a:prstGeom>
          <a:noFill/>
        </p:spPr>
        <p:txBody>
          <a:bodyPr wrap="square" rtlCol="0">
            <a:spAutoFit/>
          </a:bodyPr>
          <a:lstStyle/>
          <a:p>
            <a:r>
              <a:rPr lang="en-US" dirty="0"/>
              <a:t>Global model</a:t>
            </a:r>
          </a:p>
        </p:txBody>
      </p:sp>
      <p:cxnSp>
        <p:nvCxnSpPr>
          <p:cNvPr id="33" name="Straight Arrow Connector 32">
            <a:extLst>
              <a:ext uri="{FF2B5EF4-FFF2-40B4-BE49-F238E27FC236}">
                <a16:creationId xmlns:a16="http://schemas.microsoft.com/office/drawing/2014/main" id="{30F1B231-A4F9-31C8-D296-20C680E0303E}"/>
              </a:ext>
            </a:extLst>
          </p:cNvPr>
          <p:cNvCxnSpPr>
            <a:stCxn id="15" idx="3"/>
            <a:endCxn id="17" idx="1"/>
          </p:cNvCxnSpPr>
          <p:nvPr/>
        </p:nvCxnSpPr>
        <p:spPr>
          <a:xfrm>
            <a:off x="3374053" y="2488294"/>
            <a:ext cx="826102" cy="104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BD3582D3-79A8-5F7B-5C6A-AED3C436CA18}"/>
              </a:ext>
            </a:extLst>
          </p:cNvPr>
          <p:cNvCxnSpPr>
            <a:endCxn id="16" idx="1"/>
          </p:cNvCxnSpPr>
          <p:nvPr/>
        </p:nvCxnSpPr>
        <p:spPr>
          <a:xfrm rot="5400000" flipH="1" flipV="1">
            <a:off x="3525324" y="1747134"/>
            <a:ext cx="999107" cy="50421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nector: Elbow 38">
            <a:extLst>
              <a:ext uri="{FF2B5EF4-FFF2-40B4-BE49-F238E27FC236}">
                <a16:creationId xmlns:a16="http://schemas.microsoft.com/office/drawing/2014/main" id="{FB6961A2-C2E9-F5DC-7FD0-626F92A148F7}"/>
              </a:ext>
            </a:extLst>
          </p:cNvPr>
          <p:cNvCxnSpPr>
            <a:cxnSpLocks/>
            <a:endCxn id="18" idx="1"/>
          </p:cNvCxnSpPr>
          <p:nvPr/>
        </p:nvCxnSpPr>
        <p:spPr>
          <a:xfrm rot="16200000" flipH="1">
            <a:off x="3391858" y="2869210"/>
            <a:ext cx="1179355" cy="41752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09A7CEF-763F-5B61-D304-052145190E75}"/>
              </a:ext>
            </a:extLst>
          </p:cNvPr>
          <p:cNvSpPr txBox="1"/>
          <p:nvPr/>
        </p:nvSpPr>
        <p:spPr>
          <a:xfrm>
            <a:off x="3276354" y="2534199"/>
            <a:ext cx="579005" cy="369332"/>
          </a:xfrm>
          <a:prstGeom prst="rect">
            <a:avLst/>
          </a:prstGeom>
          <a:noFill/>
        </p:spPr>
        <p:txBody>
          <a:bodyPr wrap="none" rtlCol="0">
            <a:spAutoFit/>
          </a:bodyPr>
          <a:lstStyle/>
          <a:p>
            <a:r>
              <a:rPr lang="en-US" dirty="0"/>
              <a:t>split</a:t>
            </a:r>
          </a:p>
        </p:txBody>
      </p:sp>
      <p:cxnSp>
        <p:nvCxnSpPr>
          <p:cNvPr id="43" name="Straight Arrow Connector 42">
            <a:extLst>
              <a:ext uri="{FF2B5EF4-FFF2-40B4-BE49-F238E27FC236}">
                <a16:creationId xmlns:a16="http://schemas.microsoft.com/office/drawing/2014/main" id="{05DA9598-1D87-BDE2-EA1C-71E6444EA384}"/>
              </a:ext>
            </a:extLst>
          </p:cNvPr>
          <p:cNvCxnSpPr>
            <a:stCxn id="16" idx="3"/>
            <a:endCxn id="25" idx="1"/>
          </p:cNvCxnSpPr>
          <p:nvPr/>
        </p:nvCxnSpPr>
        <p:spPr>
          <a:xfrm>
            <a:off x="5400303" y="1499685"/>
            <a:ext cx="3987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8CFF6856-C08E-6D52-9DC3-5C0715859A8F}"/>
              </a:ext>
            </a:extLst>
          </p:cNvPr>
          <p:cNvCxnSpPr>
            <a:cxnSpLocks/>
            <a:stCxn id="17" idx="3"/>
            <a:endCxn id="26" idx="1"/>
          </p:cNvCxnSpPr>
          <p:nvPr/>
        </p:nvCxnSpPr>
        <p:spPr>
          <a:xfrm>
            <a:off x="5323476" y="2498792"/>
            <a:ext cx="6509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6143F3ED-4C39-149E-036D-C05501F0A522}"/>
              </a:ext>
            </a:extLst>
          </p:cNvPr>
          <p:cNvCxnSpPr>
            <a:cxnSpLocks/>
            <a:stCxn id="18" idx="3"/>
            <a:endCxn id="27" idx="1"/>
          </p:cNvCxnSpPr>
          <p:nvPr/>
        </p:nvCxnSpPr>
        <p:spPr>
          <a:xfrm flipV="1">
            <a:off x="5313618" y="3667649"/>
            <a:ext cx="62084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40497C94-3EAC-5B89-C3DC-3DE43AC71AB1}"/>
              </a:ext>
            </a:extLst>
          </p:cNvPr>
          <p:cNvSpPr txBox="1"/>
          <p:nvPr/>
        </p:nvSpPr>
        <p:spPr>
          <a:xfrm>
            <a:off x="5287661" y="3259468"/>
            <a:ext cx="622350" cy="369332"/>
          </a:xfrm>
          <a:prstGeom prst="rect">
            <a:avLst/>
          </a:prstGeom>
          <a:noFill/>
        </p:spPr>
        <p:txBody>
          <a:bodyPr wrap="none" rtlCol="0">
            <a:spAutoFit/>
          </a:bodyPr>
          <a:lstStyle/>
          <a:p>
            <a:r>
              <a:rPr lang="en-US" dirty="0"/>
              <a:t>train</a:t>
            </a:r>
          </a:p>
        </p:txBody>
      </p:sp>
      <p:sp>
        <p:nvSpPr>
          <p:cNvPr id="55" name="TextBox 54">
            <a:extLst>
              <a:ext uri="{FF2B5EF4-FFF2-40B4-BE49-F238E27FC236}">
                <a16:creationId xmlns:a16="http://schemas.microsoft.com/office/drawing/2014/main" id="{A634A20A-AA02-CFC8-B375-58C0A1DF27AB}"/>
              </a:ext>
            </a:extLst>
          </p:cNvPr>
          <p:cNvSpPr txBox="1"/>
          <p:nvPr/>
        </p:nvSpPr>
        <p:spPr>
          <a:xfrm>
            <a:off x="5315076" y="2108413"/>
            <a:ext cx="622350" cy="369332"/>
          </a:xfrm>
          <a:prstGeom prst="rect">
            <a:avLst/>
          </a:prstGeom>
          <a:noFill/>
        </p:spPr>
        <p:txBody>
          <a:bodyPr wrap="none" rtlCol="0">
            <a:spAutoFit/>
          </a:bodyPr>
          <a:lstStyle/>
          <a:p>
            <a:r>
              <a:rPr lang="en-US" dirty="0"/>
              <a:t>train</a:t>
            </a:r>
          </a:p>
        </p:txBody>
      </p:sp>
      <p:sp>
        <p:nvSpPr>
          <p:cNvPr id="56" name="TextBox 55">
            <a:extLst>
              <a:ext uri="{FF2B5EF4-FFF2-40B4-BE49-F238E27FC236}">
                <a16:creationId xmlns:a16="http://schemas.microsoft.com/office/drawing/2014/main" id="{CDC81B7B-760C-8D26-7D6C-0D832E41E21D}"/>
              </a:ext>
            </a:extLst>
          </p:cNvPr>
          <p:cNvSpPr txBox="1"/>
          <p:nvPr/>
        </p:nvSpPr>
        <p:spPr>
          <a:xfrm>
            <a:off x="5364352" y="1137408"/>
            <a:ext cx="622350" cy="369332"/>
          </a:xfrm>
          <a:prstGeom prst="rect">
            <a:avLst/>
          </a:prstGeom>
          <a:noFill/>
        </p:spPr>
        <p:txBody>
          <a:bodyPr wrap="none" rtlCol="0">
            <a:spAutoFit/>
          </a:bodyPr>
          <a:lstStyle/>
          <a:p>
            <a:r>
              <a:rPr lang="en-US" dirty="0"/>
              <a:t>train</a:t>
            </a:r>
          </a:p>
        </p:txBody>
      </p:sp>
      <p:cxnSp>
        <p:nvCxnSpPr>
          <p:cNvPr id="58" name="Straight Arrow Connector 57">
            <a:extLst>
              <a:ext uri="{FF2B5EF4-FFF2-40B4-BE49-F238E27FC236}">
                <a16:creationId xmlns:a16="http://schemas.microsoft.com/office/drawing/2014/main" id="{367E1C79-56AA-44B1-E9BA-CFF14786C9B8}"/>
              </a:ext>
            </a:extLst>
          </p:cNvPr>
          <p:cNvCxnSpPr>
            <a:stCxn id="27" idx="3"/>
            <a:endCxn id="28" idx="1"/>
          </p:cNvCxnSpPr>
          <p:nvPr/>
        </p:nvCxnSpPr>
        <p:spPr>
          <a:xfrm flipV="1">
            <a:off x="7205785" y="2604814"/>
            <a:ext cx="514998" cy="1062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9" name="Straight Arrow Connector 58">
            <a:extLst>
              <a:ext uri="{FF2B5EF4-FFF2-40B4-BE49-F238E27FC236}">
                <a16:creationId xmlns:a16="http://schemas.microsoft.com/office/drawing/2014/main" id="{9CD9960A-4545-A58F-6FA2-A4BD59DD1653}"/>
              </a:ext>
            </a:extLst>
          </p:cNvPr>
          <p:cNvCxnSpPr>
            <a:cxnSpLocks/>
            <a:stCxn id="26" idx="3"/>
            <a:endCxn id="28" idx="1"/>
          </p:cNvCxnSpPr>
          <p:nvPr/>
        </p:nvCxnSpPr>
        <p:spPr>
          <a:xfrm>
            <a:off x="7243029" y="2498792"/>
            <a:ext cx="477754" cy="1060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25" name="Straight Arrow Connector 1024">
            <a:extLst>
              <a:ext uri="{FF2B5EF4-FFF2-40B4-BE49-F238E27FC236}">
                <a16:creationId xmlns:a16="http://schemas.microsoft.com/office/drawing/2014/main" id="{40449089-DE9B-0CA0-4CE0-300CE73AA843}"/>
              </a:ext>
            </a:extLst>
          </p:cNvPr>
          <p:cNvCxnSpPr>
            <a:stCxn id="25" idx="3"/>
            <a:endCxn id="28" idx="1"/>
          </p:cNvCxnSpPr>
          <p:nvPr/>
        </p:nvCxnSpPr>
        <p:spPr>
          <a:xfrm>
            <a:off x="7186574" y="1499685"/>
            <a:ext cx="534209" cy="11051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32" name="Connector: Elbow 1031">
            <a:extLst>
              <a:ext uri="{FF2B5EF4-FFF2-40B4-BE49-F238E27FC236}">
                <a16:creationId xmlns:a16="http://schemas.microsoft.com/office/drawing/2014/main" id="{2DEC3847-D4AE-2107-EA76-5311F5D18D84}"/>
              </a:ext>
            </a:extLst>
          </p:cNvPr>
          <p:cNvCxnSpPr>
            <a:cxnSpLocks/>
            <a:stCxn id="6" idx="3"/>
            <a:endCxn id="13" idx="1"/>
          </p:cNvCxnSpPr>
          <p:nvPr/>
        </p:nvCxnSpPr>
        <p:spPr>
          <a:xfrm flipV="1">
            <a:off x="1702904" y="2730670"/>
            <a:ext cx="452963" cy="21602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34" name="Connector: Elbow 1033">
            <a:extLst>
              <a:ext uri="{FF2B5EF4-FFF2-40B4-BE49-F238E27FC236}">
                <a16:creationId xmlns:a16="http://schemas.microsoft.com/office/drawing/2014/main" id="{7CC1C184-B584-5757-B3CF-58AD5A9B0892}"/>
              </a:ext>
            </a:extLst>
          </p:cNvPr>
          <p:cNvCxnSpPr>
            <a:cxnSpLocks/>
            <a:stCxn id="6" idx="3"/>
            <a:endCxn id="14" idx="1"/>
          </p:cNvCxnSpPr>
          <p:nvPr/>
        </p:nvCxnSpPr>
        <p:spPr>
          <a:xfrm>
            <a:off x="1702904" y="4890908"/>
            <a:ext cx="708172" cy="559502"/>
          </a:xfrm>
          <a:prstGeom prst="bentConnector3">
            <a:avLst>
              <a:gd name="adj1" fmla="val 32515"/>
            </a:avLst>
          </a:prstGeom>
          <a:ln>
            <a:tailEnd type="triangle"/>
          </a:ln>
        </p:spPr>
        <p:style>
          <a:lnRef idx="3">
            <a:schemeClr val="dk1"/>
          </a:lnRef>
          <a:fillRef idx="0">
            <a:schemeClr val="dk1"/>
          </a:fillRef>
          <a:effectRef idx="2">
            <a:schemeClr val="dk1"/>
          </a:effectRef>
          <a:fontRef idx="minor">
            <a:schemeClr val="tx1"/>
          </a:fontRef>
        </p:style>
      </p:cxnSp>
      <p:sp>
        <p:nvSpPr>
          <p:cNvPr id="1036" name="Flowchart: Multidocument 1035">
            <a:extLst>
              <a:ext uri="{FF2B5EF4-FFF2-40B4-BE49-F238E27FC236}">
                <a16:creationId xmlns:a16="http://schemas.microsoft.com/office/drawing/2014/main" id="{8B3F05F2-6E6A-8600-764A-5423D5E57BAD}"/>
              </a:ext>
            </a:extLst>
          </p:cNvPr>
          <p:cNvSpPr/>
          <p:nvPr/>
        </p:nvSpPr>
        <p:spPr>
          <a:xfrm>
            <a:off x="2557588" y="5031073"/>
            <a:ext cx="1123321" cy="830472"/>
          </a:xfrm>
          <a:prstGeom prst="flowChartMultidocumen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Test Data</a:t>
            </a:r>
          </a:p>
        </p:txBody>
      </p:sp>
      <p:pic>
        <p:nvPicPr>
          <p:cNvPr id="1037" name="Picture 1036" descr="A group of dots in different colors&#10;&#10;Description automatically generated">
            <a:extLst>
              <a:ext uri="{FF2B5EF4-FFF2-40B4-BE49-F238E27FC236}">
                <a16:creationId xmlns:a16="http://schemas.microsoft.com/office/drawing/2014/main" id="{4D92A5BF-47EB-AE3B-617B-AEA02E286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727" y="4914553"/>
            <a:ext cx="1503782" cy="1063511"/>
          </a:xfrm>
          <a:prstGeom prst="rect">
            <a:avLst/>
          </a:prstGeom>
        </p:spPr>
      </p:pic>
      <p:sp>
        <p:nvSpPr>
          <p:cNvPr id="1038" name="TextBox 1037">
            <a:extLst>
              <a:ext uri="{FF2B5EF4-FFF2-40B4-BE49-F238E27FC236}">
                <a16:creationId xmlns:a16="http://schemas.microsoft.com/office/drawing/2014/main" id="{771C7137-007F-9D39-1050-8E41851897FF}"/>
              </a:ext>
            </a:extLst>
          </p:cNvPr>
          <p:cNvSpPr txBox="1"/>
          <p:nvPr/>
        </p:nvSpPr>
        <p:spPr>
          <a:xfrm>
            <a:off x="4572000" y="5859333"/>
            <a:ext cx="1711450" cy="369332"/>
          </a:xfrm>
          <a:prstGeom prst="rect">
            <a:avLst/>
          </a:prstGeom>
          <a:noFill/>
        </p:spPr>
        <p:txBody>
          <a:bodyPr wrap="square" rtlCol="0">
            <a:spAutoFit/>
          </a:bodyPr>
          <a:lstStyle/>
          <a:p>
            <a:r>
              <a:rPr lang="en-US" dirty="0"/>
              <a:t>Global model</a:t>
            </a:r>
          </a:p>
        </p:txBody>
      </p:sp>
      <p:cxnSp>
        <p:nvCxnSpPr>
          <p:cNvPr id="1044" name="Straight Arrow Connector 1043">
            <a:extLst>
              <a:ext uri="{FF2B5EF4-FFF2-40B4-BE49-F238E27FC236}">
                <a16:creationId xmlns:a16="http://schemas.microsoft.com/office/drawing/2014/main" id="{962ACA47-DC11-AEC2-5774-3803192F05A3}"/>
              </a:ext>
            </a:extLst>
          </p:cNvPr>
          <p:cNvCxnSpPr>
            <a:stCxn id="1036" idx="3"/>
            <a:endCxn id="1037" idx="1"/>
          </p:cNvCxnSpPr>
          <p:nvPr/>
        </p:nvCxnSpPr>
        <p:spPr>
          <a:xfrm>
            <a:off x="3680909" y="5446309"/>
            <a:ext cx="880818" cy="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1046" name="TextBox 1045">
            <a:extLst>
              <a:ext uri="{FF2B5EF4-FFF2-40B4-BE49-F238E27FC236}">
                <a16:creationId xmlns:a16="http://schemas.microsoft.com/office/drawing/2014/main" id="{2AC9FBA6-D832-EF04-D5FB-4356F9800FCE}"/>
              </a:ext>
            </a:extLst>
          </p:cNvPr>
          <p:cNvSpPr txBox="1"/>
          <p:nvPr/>
        </p:nvSpPr>
        <p:spPr>
          <a:xfrm>
            <a:off x="3732245" y="5191346"/>
            <a:ext cx="677167" cy="276999"/>
          </a:xfrm>
          <a:prstGeom prst="rect">
            <a:avLst/>
          </a:prstGeom>
          <a:noFill/>
        </p:spPr>
        <p:txBody>
          <a:bodyPr wrap="square" rtlCol="0">
            <a:spAutoFit/>
          </a:bodyPr>
          <a:lstStyle/>
          <a:p>
            <a:r>
              <a:rPr lang="en-US" sz="1200" dirty="0"/>
              <a:t>predict</a:t>
            </a:r>
          </a:p>
        </p:txBody>
      </p:sp>
      <p:cxnSp>
        <p:nvCxnSpPr>
          <p:cNvPr id="1048" name="Straight Arrow Connector 1047">
            <a:extLst>
              <a:ext uri="{FF2B5EF4-FFF2-40B4-BE49-F238E27FC236}">
                <a16:creationId xmlns:a16="http://schemas.microsoft.com/office/drawing/2014/main" id="{BD3CB50A-A19B-327F-B0C7-B3EFD04B1923}"/>
              </a:ext>
            </a:extLst>
          </p:cNvPr>
          <p:cNvCxnSpPr>
            <a:cxnSpLocks/>
          </p:cNvCxnSpPr>
          <p:nvPr/>
        </p:nvCxnSpPr>
        <p:spPr>
          <a:xfrm>
            <a:off x="5888071" y="5446307"/>
            <a:ext cx="947253" cy="2203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1" name="TextBox 1050">
            <a:extLst>
              <a:ext uri="{FF2B5EF4-FFF2-40B4-BE49-F238E27FC236}">
                <a16:creationId xmlns:a16="http://schemas.microsoft.com/office/drawing/2014/main" id="{7D3FD89A-4166-8E7C-E3AC-4474F97E1024}"/>
              </a:ext>
            </a:extLst>
          </p:cNvPr>
          <p:cNvSpPr txBox="1"/>
          <p:nvPr/>
        </p:nvSpPr>
        <p:spPr>
          <a:xfrm>
            <a:off x="5851913" y="5063295"/>
            <a:ext cx="983411" cy="369332"/>
          </a:xfrm>
          <a:prstGeom prst="rect">
            <a:avLst/>
          </a:prstGeom>
          <a:noFill/>
        </p:spPr>
        <p:txBody>
          <a:bodyPr wrap="none" rtlCol="0">
            <a:spAutoFit/>
          </a:bodyPr>
          <a:lstStyle/>
          <a:p>
            <a:r>
              <a:rPr lang="en-US" dirty="0"/>
              <a:t>evaluate</a:t>
            </a:r>
          </a:p>
        </p:txBody>
      </p:sp>
      <p:sp>
        <p:nvSpPr>
          <p:cNvPr id="1055" name="TextBox 1054">
            <a:extLst>
              <a:ext uri="{FF2B5EF4-FFF2-40B4-BE49-F238E27FC236}">
                <a16:creationId xmlns:a16="http://schemas.microsoft.com/office/drawing/2014/main" id="{AA1A2D14-F3F4-B722-3246-4E689851F793}"/>
              </a:ext>
            </a:extLst>
          </p:cNvPr>
          <p:cNvSpPr txBox="1"/>
          <p:nvPr/>
        </p:nvSpPr>
        <p:spPr>
          <a:xfrm>
            <a:off x="6989159" y="4756246"/>
            <a:ext cx="875945"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F1 score</a:t>
            </a:r>
          </a:p>
        </p:txBody>
      </p:sp>
      <p:sp>
        <p:nvSpPr>
          <p:cNvPr id="1060" name="TextBox 1059">
            <a:extLst>
              <a:ext uri="{FF2B5EF4-FFF2-40B4-BE49-F238E27FC236}">
                <a16:creationId xmlns:a16="http://schemas.microsoft.com/office/drawing/2014/main" id="{752F9CDC-9477-8E1C-C53F-3B658FEBACD4}"/>
              </a:ext>
            </a:extLst>
          </p:cNvPr>
          <p:cNvSpPr txBox="1"/>
          <p:nvPr/>
        </p:nvSpPr>
        <p:spPr>
          <a:xfrm>
            <a:off x="7914723" y="4756246"/>
            <a:ext cx="938590"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Precision</a:t>
            </a:r>
          </a:p>
        </p:txBody>
      </p:sp>
      <p:sp>
        <p:nvSpPr>
          <p:cNvPr id="1061" name="TextBox 1060">
            <a:extLst>
              <a:ext uri="{FF2B5EF4-FFF2-40B4-BE49-F238E27FC236}">
                <a16:creationId xmlns:a16="http://schemas.microsoft.com/office/drawing/2014/main" id="{C6D4B856-3EB1-C5D2-5BB4-D4268DE87013}"/>
              </a:ext>
            </a:extLst>
          </p:cNvPr>
          <p:cNvSpPr txBox="1"/>
          <p:nvPr/>
        </p:nvSpPr>
        <p:spPr>
          <a:xfrm>
            <a:off x="7015998" y="5354055"/>
            <a:ext cx="671466"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Recall</a:t>
            </a:r>
          </a:p>
        </p:txBody>
      </p:sp>
      <p:sp>
        <p:nvSpPr>
          <p:cNvPr id="1067" name="TextBox 1066">
            <a:extLst>
              <a:ext uri="{FF2B5EF4-FFF2-40B4-BE49-F238E27FC236}">
                <a16:creationId xmlns:a16="http://schemas.microsoft.com/office/drawing/2014/main" id="{420963C3-0C20-C6B1-BC2D-14E0E70579D7}"/>
              </a:ext>
            </a:extLst>
          </p:cNvPr>
          <p:cNvSpPr txBox="1"/>
          <p:nvPr/>
        </p:nvSpPr>
        <p:spPr>
          <a:xfrm>
            <a:off x="7932526" y="5354055"/>
            <a:ext cx="540148"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ROC</a:t>
            </a:r>
          </a:p>
        </p:txBody>
      </p:sp>
      <p:sp>
        <p:nvSpPr>
          <p:cNvPr id="1068" name="TextBox 1067">
            <a:extLst>
              <a:ext uri="{FF2B5EF4-FFF2-40B4-BE49-F238E27FC236}">
                <a16:creationId xmlns:a16="http://schemas.microsoft.com/office/drawing/2014/main" id="{C43AE151-9DA4-86E5-BAF3-D32ABFDB7CAD}"/>
              </a:ext>
            </a:extLst>
          </p:cNvPr>
          <p:cNvSpPr txBox="1"/>
          <p:nvPr/>
        </p:nvSpPr>
        <p:spPr>
          <a:xfrm>
            <a:off x="7081657" y="5808787"/>
            <a:ext cx="540533"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AUC</a:t>
            </a:r>
          </a:p>
        </p:txBody>
      </p:sp>
      <p:sp>
        <p:nvSpPr>
          <p:cNvPr id="1069" name="TextBox 1068">
            <a:extLst>
              <a:ext uri="{FF2B5EF4-FFF2-40B4-BE49-F238E27FC236}">
                <a16:creationId xmlns:a16="http://schemas.microsoft.com/office/drawing/2014/main" id="{5BD32F72-6522-659A-A6FA-1A9D331F01D3}"/>
              </a:ext>
            </a:extLst>
          </p:cNvPr>
          <p:cNvSpPr txBox="1"/>
          <p:nvPr/>
        </p:nvSpPr>
        <p:spPr>
          <a:xfrm>
            <a:off x="7855609" y="5781328"/>
            <a:ext cx="929037"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Accuracy</a:t>
            </a:r>
          </a:p>
        </p:txBody>
      </p:sp>
      <p:sp>
        <p:nvSpPr>
          <p:cNvPr id="1071" name="TextBox 1070">
            <a:extLst>
              <a:ext uri="{FF2B5EF4-FFF2-40B4-BE49-F238E27FC236}">
                <a16:creationId xmlns:a16="http://schemas.microsoft.com/office/drawing/2014/main" id="{3A8D91C0-E142-9A19-33A7-8DD1FC67E3B2}"/>
              </a:ext>
            </a:extLst>
          </p:cNvPr>
          <p:cNvSpPr txBox="1"/>
          <p:nvPr/>
        </p:nvSpPr>
        <p:spPr>
          <a:xfrm>
            <a:off x="888403" y="3280553"/>
            <a:ext cx="772071" cy="369332"/>
          </a:xfrm>
          <a:prstGeom prst="rect">
            <a:avLst/>
          </a:prstGeom>
          <a:noFill/>
        </p:spPr>
        <p:txBody>
          <a:bodyPr wrap="none" rtlCol="0">
            <a:spAutoFit/>
          </a:bodyPr>
          <a:lstStyle/>
          <a:p>
            <a:r>
              <a:rPr lang="en-US" dirty="0"/>
              <a:t>Step 1</a:t>
            </a:r>
          </a:p>
        </p:txBody>
      </p:sp>
      <p:sp>
        <p:nvSpPr>
          <p:cNvPr id="1072" name="TextBox 1071">
            <a:extLst>
              <a:ext uri="{FF2B5EF4-FFF2-40B4-BE49-F238E27FC236}">
                <a16:creationId xmlns:a16="http://schemas.microsoft.com/office/drawing/2014/main" id="{FCE3DC8D-2F80-A352-B984-C7C5DB2C8921}"/>
              </a:ext>
            </a:extLst>
          </p:cNvPr>
          <p:cNvSpPr txBox="1"/>
          <p:nvPr/>
        </p:nvSpPr>
        <p:spPr>
          <a:xfrm>
            <a:off x="1847090" y="4358926"/>
            <a:ext cx="772071" cy="369332"/>
          </a:xfrm>
          <a:prstGeom prst="rect">
            <a:avLst/>
          </a:prstGeom>
          <a:noFill/>
        </p:spPr>
        <p:txBody>
          <a:bodyPr wrap="none" rtlCol="0">
            <a:spAutoFit/>
          </a:bodyPr>
          <a:lstStyle/>
          <a:p>
            <a:r>
              <a:rPr lang="en-US" dirty="0"/>
              <a:t>Step 2</a:t>
            </a:r>
          </a:p>
        </p:txBody>
      </p:sp>
      <p:sp>
        <p:nvSpPr>
          <p:cNvPr id="1073" name="TextBox 1072">
            <a:extLst>
              <a:ext uri="{FF2B5EF4-FFF2-40B4-BE49-F238E27FC236}">
                <a16:creationId xmlns:a16="http://schemas.microsoft.com/office/drawing/2014/main" id="{EA4C8C36-2B7D-83C8-181F-E2779E62C94B}"/>
              </a:ext>
            </a:extLst>
          </p:cNvPr>
          <p:cNvSpPr txBox="1"/>
          <p:nvPr/>
        </p:nvSpPr>
        <p:spPr>
          <a:xfrm>
            <a:off x="2988017" y="3359135"/>
            <a:ext cx="772071" cy="369332"/>
          </a:xfrm>
          <a:prstGeom prst="rect">
            <a:avLst/>
          </a:prstGeom>
          <a:noFill/>
        </p:spPr>
        <p:txBody>
          <a:bodyPr wrap="none" rtlCol="0">
            <a:spAutoFit/>
          </a:bodyPr>
          <a:lstStyle/>
          <a:p>
            <a:r>
              <a:rPr lang="en-US" dirty="0"/>
              <a:t>Step 3</a:t>
            </a:r>
          </a:p>
        </p:txBody>
      </p:sp>
    </p:spTree>
    <p:extLst>
      <p:ext uri="{BB962C8B-B14F-4D97-AF65-F5344CB8AC3E}">
        <p14:creationId xmlns:p14="http://schemas.microsoft.com/office/powerpoint/2010/main" val="393039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DA32A-7D3E-89AB-BC2D-33F1659D3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ED4CD-516E-0F4C-7955-EAC7CB6BD32D}"/>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
        <p:nvSpPr>
          <p:cNvPr id="3" name="Content Placeholder 2">
            <a:extLst>
              <a:ext uri="{FF2B5EF4-FFF2-40B4-BE49-F238E27FC236}">
                <a16:creationId xmlns:a16="http://schemas.microsoft.com/office/drawing/2014/main" id="{5C231AFA-D662-B09A-B728-BCE6093CA53D}"/>
              </a:ext>
            </a:extLst>
          </p:cNvPr>
          <p:cNvSpPr>
            <a:spLocks noGrp="1"/>
          </p:cNvSpPr>
          <p:nvPr>
            <p:ph idx="1"/>
          </p:nvPr>
        </p:nvSpPr>
        <p:spPr/>
        <p:txBody>
          <a:bodyPr/>
          <a:lstStyle/>
          <a:p>
            <a:r>
              <a:rPr lang="en-US" dirty="0"/>
              <a:t>So </a:t>
            </a:r>
            <a:r>
              <a:rPr lang="en-US" dirty="0" err="1"/>
              <a:t>sánh</a:t>
            </a:r>
            <a:r>
              <a:rPr lang="en-US" dirty="0"/>
              <a:t> </a:t>
            </a:r>
            <a:r>
              <a:rPr lang="en-US" dirty="0" err="1"/>
              <a:t>giữa</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dựa</a:t>
            </a:r>
            <a:r>
              <a:rPr lang="en-US" dirty="0"/>
              <a:t> </a:t>
            </a:r>
            <a:r>
              <a:rPr lang="en-US" dirty="0" err="1"/>
              <a:t>vào</a:t>
            </a:r>
            <a:r>
              <a:rPr lang="en-US" dirty="0"/>
              <a:t> </a:t>
            </a:r>
            <a:r>
              <a:rPr lang="en-US" dirty="0" err="1"/>
              <a:t>kết</a:t>
            </a:r>
            <a:r>
              <a:rPr lang="en-US" dirty="0"/>
              <a:t> </a:t>
            </a:r>
            <a:r>
              <a:rPr lang="en-US" dirty="0" err="1"/>
              <a:t>quả</a:t>
            </a:r>
            <a:r>
              <a:rPr lang="en-US" dirty="0"/>
              <a:t> </a:t>
            </a:r>
            <a:r>
              <a:rPr lang="en-US" dirty="0" err="1"/>
              <a:t>sau</a:t>
            </a:r>
            <a:r>
              <a:rPr lang="en-US" dirty="0"/>
              <a:t> </a:t>
            </a:r>
            <a:r>
              <a:rPr lang="en-US" dirty="0" err="1"/>
              <a:t>khi</a:t>
            </a:r>
            <a:r>
              <a:rPr lang="en-US" dirty="0"/>
              <a:t> train code </a:t>
            </a:r>
            <a:r>
              <a:rPr lang="en-US" dirty="0" err="1"/>
              <a:t>để</a:t>
            </a:r>
            <a:r>
              <a:rPr lang="en-US" dirty="0"/>
              <a:t> </a:t>
            </a:r>
            <a:r>
              <a:rPr lang="en-US" dirty="0" err="1"/>
              <a:t>đưa</a:t>
            </a:r>
            <a:r>
              <a:rPr lang="en-US" dirty="0"/>
              <a:t> </a:t>
            </a:r>
            <a:r>
              <a:rPr lang="en-US" dirty="0" err="1"/>
              <a:t>ra</a:t>
            </a:r>
            <a:r>
              <a:rPr lang="en-US" dirty="0"/>
              <a:t> ) – </a:t>
            </a:r>
            <a:r>
              <a:rPr lang="en-US" dirty="0" err="1"/>
              <a:t>dựa</a:t>
            </a:r>
            <a:r>
              <a:rPr lang="en-US" dirty="0"/>
              <a:t> </a:t>
            </a:r>
            <a:r>
              <a:rPr lang="en-US" dirty="0" err="1"/>
              <a:t>vào</a:t>
            </a:r>
            <a:r>
              <a:rPr lang="en-US" dirty="0"/>
              <a:t> bang so </a:t>
            </a:r>
            <a:r>
              <a:rPr lang="en-US" dirty="0" err="1"/>
              <a:t>sánh</a:t>
            </a:r>
            <a:r>
              <a:rPr lang="en-US" dirty="0"/>
              <a:t> </a:t>
            </a:r>
            <a:r>
              <a:rPr lang="en-US" dirty="0" err="1"/>
              <a:t>trong</a:t>
            </a:r>
            <a:r>
              <a:rPr lang="en-US" dirty="0"/>
              <a:t> report</a:t>
            </a:r>
          </a:p>
          <a:p>
            <a:r>
              <a:rPr lang="en-US" dirty="0" err="1"/>
              <a:t>Kết</a:t>
            </a:r>
            <a:r>
              <a:rPr lang="en-US" dirty="0"/>
              <a:t> </a:t>
            </a:r>
            <a:r>
              <a:rPr lang="en-US" dirty="0" err="1"/>
              <a:t>luận</a:t>
            </a:r>
            <a:r>
              <a:rPr lang="en-US" dirty="0"/>
              <a:t>:</a:t>
            </a:r>
          </a:p>
        </p:txBody>
      </p:sp>
      <p:sp>
        <p:nvSpPr>
          <p:cNvPr id="4" name="Slide Number Placeholder 3">
            <a:extLst>
              <a:ext uri="{FF2B5EF4-FFF2-40B4-BE49-F238E27FC236}">
                <a16:creationId xmlns:a16="http://schemas.microsoft.com/office/drawing/2014/main" id="{4A3046A6-7B91-0F1B-4CB4-6B487E33FDC7}"/>
              </a:ext>
            </a:extLst>
          </p:cNvPr>
          <p:cNvSpPr>
            <a:spLocks noGrp="1"/>
          </p:cNvSpPr>
          <p:nvPr>
            <p:ph type="sldNum" sz="quarter" idx="12"/>
          </p:nvPr>
        </p:nvSpPr>
        <p:spPr/>
        <p:txBody>
          <a:bodyPr/>
          <a:lstStyle/>
          <a:p>
            <a:fld id="{B487F271-60DF-4592-BB7F-B45BB4441AA9}" type="slidenum">
              <a:rPr lang="en-US" smtClean="0"/>
              <a:pPr/>
              <a:t>15</a:t>
            </a:fld>
            <a:endParaRPr lang="en-US" dirty="0"/>
          </a:p>
        </p:txBody>
      </p:sp>
    </p:spTree>
    <p:extLst>
      <p:ext uri="{BB962C8B-B14F-4D97-AF65-F5344CB8AC3E}">
        <p14:creationId xmlns:p14="http://schemas.microsoft.com/office/powerpoint/2010/main" val="341773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7755-D697-005A-368C-3B5DDC8A89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4A2F19-A4D1-D4AE-CAE1-115577E35A0D}"/>
              </a:ext>
            </a:extLst>
          </p:cNvPr>
          <p:cNvSpPr>
            <a:spLocks noGrp="1"/>
          </p:cNvSpPr>
          <p:nvPr>
            <p:ph idx="1"/>
          </p:nvPr>
        </p:nvSpPr>
        <p:spPr/>
        <p:txBody>
          <a:bodyPr/>
          <a:lstStyle/>
          <a:p>
            <a:r>
              <a:rPr lang="en-US" dirty="0"/>
              <a:t>Demo 1: </a:t>
            </a:r>
            <a:r>
              <a:rPr lang="en-US" dirty="0" err="1"/>
              <a:t>Mô</a:t>
            </a:r>
            <a:r>
              <a:rPr lang="en-US" dirty="0"/>
              <a:t> </a:t>
            </a:r>
            <a:r>
              <a:rPr lang="en-US" dirty="0" err="1"/>
              <a:t>phỏng</a:t>
            </a:r>
            <a:r>
              <a:rPr lang="en-US" dirty="0"/>
              <a:t> </a:t>
            </a:r>
            <a:r>
              <a:rPr lang="en-US" dirty="0" err="1"/>
              <a:t>một</a:t>
            </a:r>
            <a:r>
              <a:rPr lang="en-US" dirty="0"/>
              <a:t> </a:t>
            </a:r>
            <a:r>
              <a:rPr lang="en-US" dirty="0" err="1"/>
              <a:t>số</a:t>
            </a:r>
            <a:r>
              <a:rPr lang="en-US" dirty="0"/>
              <a:t> </a:t>
            </a:r>
            <a:r>
              <a:rPr lang="en-US" dirty="0" err="1"/>
              <a:t>cách</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r>
              <a:rPr lang="en-US" dirty="0"/>
              <a:t> </a:t>
            </a:r>
            <a:r>
              <a:rPr lang="en-US" dirty="0" err="1"/>
              <a:t>Thường</a:t>
            </a:r>
            <a:r>
              <a:rPr lang="en-US" dirty="0"/>
              <a:t> dung </a:t>
            </a:r>
            <a:r>
              <a:rPr lang="en-US" dirty="0" err="1"/>
              <a:t>trong</a:t>
            </a:r>
            <a:r>
              <a:rPr lang="en-US" dirty="0"/>
              <a:t> Federated Learning</a:t>
            </a:r>
          </a:p>
          <a:p>
            <a:pPr lvl="1"/>
            <a:r>
              <a:rPr lang="vi-VN" dirty="0"/>
              <a:t>Bối cảnh: </a:t>
            </a:r>
            <a:endParaRPr lang="en-US" dirty="0"/>
          </a:p>
          <a:p>
            <a:pPr lvl="2">
              <a:buFont typeface="+mj-lt"/>
              <a:buAutoNum type="arabicPeriod"/>
            </a:pPr>
            <a:r>
              <a:rPr lang="vi-VN" dirty="0"/>
              <a:t>Hai client huấn luyện riêng biệt mô hình Logistic Regression trên tập dữ liệu mạng đã chia.</a:t>
            </a:r>
          </a:p>
          <a:p>
            <a:pPr lvl="2">
              <a:buFont typeface="+mj-lt"/>
              <a:buAutoNum type="arabicPeriod"/>
            </a:pPr>
            <a:r>
              <a:rPr lang="vi-VN" dirty="0"/>
              <a:t>Server trung tâm thực hiện tổng hợp trọng số từ các client bằng thuật toán FedAvg</a:t>
            </a:r>
            <a:r>
              <a:rPr lang="en-US" dirty="0"/>
              <a:t> </a:t>
            </a:r>
            <a:r>
              <a:rPr lang="en-US" dirty="0" err="1"/>
              <a:t>và</a:t>
            </a:r>
            <a:r>
              <a:rPr lang="en-US" dirty="0"/>
              <a:t> </a:t>
            </a:r>
            <a:r>
              <a:rPr lang="en-US" dirty="0" err="1"/>
              <a:t>WeightedFed</a:t>
            </a:r>
            <a:r>
              <a:rPr lang="vi-VN" dirty="0"/>
              <a:t> để tạo mô hình toàn cầu.</a:t>
            </a:r>
          </a:p>
        </p:txBody>
      </p:sp>
      <p:sp>
        <p:nvSpPr>
          <p:cNvPr id="4" name="Slide Number Placeholder 3">
            <a:extLst>
              <a:ext uri="{FF2B5EF4-FFF2-40B4-BE49-F238E27FC236}">
                <a16:creationId xmlns:a16="http://schemas.microsoft.com/office/drawing/2014/main" id="{2D5C9086-EB2B-192E-B068-23C0D57CB0C1}"/>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Title 1">
            <a:extLst>
              <a:ext uri="{FF2B5EF4-FFF2-40B4-BE49-F238E27FC236}">
                <a16:creationId xmlns:a16="http://schemas.microsoft.com/office/drawing/2014/main" id="{3E1CA2F0-1F7C-93EB-87B7-1B97FB66508C}"/>
              </a:ext>
            </a:extLst>
          </p:cNvPr>
          <p:cNvSpPr>
            <a:spLocks noGrp="1"/>
          </p:cNvSpPr>
          <p:nvPr>
            <p:ph type="title"/>
          </p:nvPr>
        </p:nvSpPr>
        <p:spPr>
          <a:xfrm>
            <a:off x="169946" y="144644"/>
            <a:ext cx="8214072" cy="510111"/>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316533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A9906-294E-AE66-FA97-342AECD77E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2E2343-D6A5-741A-46F2-E65408EC95C5}"/>
              </a:ext>
            </a:extLst>
          </p:cNvPr>
          <p:cNvSpPr>
            <a:spLocks noGrp="1"/>
          </p:cNvSpPr>
          <p:nvPr>
            <p:ph idx="1"/>
          </p:nvPr>
        </p:nvSpPr>
        <p:spPr/>
        <p:txBody>
          <a:bodyPr/>
          <a:lstStyle/>
          <a:p>
            <a:r>
              <a:rPr lang="en-US" dirty="0"/>
              <a:t>Demo 2: </a:t>
            </a:r>
            <a:r>
              <a:rPr lang="en-GB" dirty="0"/>
              <a:t>Federated Learning: Binary vs Multi-class Classification</a:t>
            </a:r>
            <a:r>
              <a:rPr lang="en-US" dirty="0"/>
              <a:t>:</a:t>
            </a:r>
          </a:p>
          <a:p>
            <a:pPr lvl="1"/>
            <a:r>
              <a:rPr lang="vi-VN" dirty="0"/>
              <a:t>Bối cảnh: </a:t>
            </a:r>
            <a:endParaRPr lang="en-US" dirty="0"/>
          </a:p>
          <a:p>
            <a:pPr lvl="2"/>
            <a:r>
              <a:rPr lang="vi-VN" dirty="0"/>
              <a:t>Federated Learning cho phép nhiều client huấn luyện mô hình trên dữ liệu cục bộ mà không chia sẻ dữ liệu thô. Trong demo này:</a:t>
            </a:r>
          </a:p>
          <a:p>
            <a:pPr lvl="3">
              <a:buFont typeface="+mj-lt"/>
              <a:buAutoNum type="arabicPeriod"/>
            </a:pPr>
            <a:r>
              <a:rPr lang="vi-VN" dirty="0"/>
              <a:t>Mỗi client sử dụng tập dữ liệu riêng để huấn luyện mô hình cho bài toán phân loại.</a:t>
            </a:r>
          </a:p>
          <a:p>
            <a:pPr lvl="3">
              <a:buFont typeface="+mj-lt"/>
              <a:buAutoNum type="arabicPeriod"/>
            </a:pPr>
            <a:r>
              <a:rPr lang="vi-VN" dirty="0"/>
              <a:t>Các client gửi trọng số mô hình về server trung tâm để tổng hợp.</a:t>
            </a:r>
          </a:p>
          <a:p>
            <a:pPr lvl="3">
              <a:buFont typeface="+mj-lt"/>
              <a:buAutoNum type="arabicPeriod"/>
            </a:pPr>
            <a:r>
              <a:rPr lang="vi-VN" dirty="0"/>
              <a:t>Mô hình toàn cầu được đánh giá trên một tập kiểm thử chung để so sánh hiệu suất.</a:t>
            </a:r>
          </a:p>
        </p:txBody>
      </p:sp>
      <p:sp>
        <p:nvSpPr>
          <p:cNvPr id="4" name="Slide Number Placeholder 3">
            <a:extLst>
              <a:ext uri="{FF2B5EF4-FFF2-40B4-BE49-F238E27FC236}">
                <a16:creationId xmlns:a16="http://schemas.microsoft.com/office/drawing/2014/main" id="{C275FE56-A304-407C-6015-4CEC58EA238F}"/>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
        <p:nvSpPr>
          <p:cNvPr id="5" name="Title 1">
            <a:extLst>
              <a:ext uri="{FF2B5EF4-FFF2-40B4-BE49-F238E27FC236}">
                <a16:creationId xmlns:a16="http://schemas.microsoft.com/office/drawing/2014/main" id="{42B1EFB3-0109-F674-92E2-487D84E1973E}"/>
              </a:ext>
            </a:extLst>
          </p:cNvPr>
          <p:cNvSpPr>
            <a:spLocks noGrp="1"/>
          </p:cNvSpPr>
          <p:nvPr>
            <p:ph type="title"/>
          </p:nvPr>
        </p:nvSpPr>
        <p:spPr>
          <a:xfrm>
            <a:off x="169946" y="144644"/>
            <a:ext cx="8214072" cy="510111"/>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2596136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850FF4-3924-5900-07E0-EDCAA0E7BE4D}"/>
              </a:ext>
            </a:extLst>
          </p:cNvPr>
          <p:cNvSpPr>
            <a:spLocks noGrp="1"/>
          </p:cNvSpPr>
          <p:nvPr>
            <p:ph idx="1"/>
          </p:nvPr>
        </p:nvSpPr>
        <p:spPr/>
        <p:txBody>
          <a:bodyPr/>
          <a:lstStyle/>
          <a:p>
            <a:r>
              <a:rPr lang="en-US" dirty="0"/>
              <a:t>Demo 3: </a:t>
            </a:r>
            <a:r>
              <a:rPr lang="en-US" dirty="0" err="1"/>
              <a:t>Phát</a:t>
            </a:r>
            <a:r>
              <a:rPr lang="en-US" dirty="0"/>
              <a:t> </a:t>
            </a:r>
            <a:r>
              <a:rPr lang="en-US" dirty="0" err="1"/>
              <a:t>Hiện</a:t>
            </a:r>
            <a:r>
              <a:rPr lang="en-US" dirty="0"/>
              <a:t> </a:t>
            </a:r>
            <a:r>
              <a:rPr lang="en-US" dirty="0" err="1"/>
              <a:t>Tấn</a:t>
            </a:r>
            <a:r>
              <a:rPr lang="en-US" dirty="0"/>
              <a:t> </a:t>
            </a:r>
            <a:r>
              <a:rPr lang="en-US" dirty="0" err="1"/>
              <a:t>Công</a:t>
            </a:r>
            <a:r>
              <a:rPr lang="en-US" dirty="0"/>
              <a:t> </a:t>
            </a:r>
            <a:r>
              <a:rPr lang="en-US" dirty="0" err="1"/>
              <a:t>Đặc</a:t>
            </a:r>
            <a:r>
              <a:rPr lang="en-US" dirty="0"/>
              <a:t> </a:t>
            </a:r>
            <a:r>
              <a:rPr lang="en-US" dirty="0" err="1"/>
              <a:t>Biệt</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Riêng</a:t>
            </a:r>
            <a:r>
              <a:rPr lang="en-US" dirty="0"/>
              <a:t> </a:t>
            </a:r>
            <a:r>
              <a:rPr lang="en-US" dirty="0" err="1"/>
              <a:t>Của</a:t>
            </a:r>
            <a:r>
              <a:rPr lang="en-US" dirty="0"/>
              <a:t> </a:t>
            </a:r>
            <a:r>
              <a:rPr lang="en-US" dirty="0" err="1"/>
              <a:t>Khách</a:t>
            </a:r>
            <a:r>
              <a:rPr lang="en-US" dirty="0"/>
              <a:t> </a:t>
            </a:r>
            <a:r>
              <a:rPr lang="en-US" dirty="0" err="1"/>
              <a:t>Hàng</a:t>
            </a:r>
            <a:r>
              <a:rPr lang="en-US" dirty="0"/>
              <a:t>:</a:t>
            </a:r>
          </a:p>
          <a:p>
            <a:pPr lvl="1"/>
            <a:r>
              <a:rPr lang="vi-VN" dirty="0"/>
              <a:t>Bối cảnh: </a:t>
            </a:r>
            <a:endParaRPr lang="en-US" dirty="0"/>
          </a:p>
          <a:p>
            <a:pPr lvl="2"/>
            <a:r>
              <a:rPr lang="vi-VN" dirty="0"/>
              <a:t>Trong môi trường mạng, mỗi tổ chức (hoặc client) thường đối mặt với các loại tấn công mạng khác nhau. </a:t>
            </a:r>
            <a:endParaRPr lang="en-US" dirty="0"/>
          </a:p>
          <a:p>
            <a:pPr lvl="2"/>
            <a:r>
              <a:rPr lang="vi-VN" dirty="0"/>
              <a:t>Ví dụ: Client A: Phát hiện một loại tấn công mới mà các tổ chức khác chưa gặp (ví dụ: tấn công </a:t>
            </a:r>
            <a:r>
              <a:rPr lang="en-US" dirty="0"/>
              <a:t>Analysis</a:t>
            </a:r>
            <a:r>
              <a:rPr lang="vi-VN" dirty="0"/>
              <a:t>).</a:t>
            </a:r>
            <a:endParaRPr lang="en-US" dirty="0"/>
          </a:p>
          <a:p>
            <a:pPr lvl="2"/>
            <a:r>
              <a:rPr lang="vi-VN" dirty="0"/>
              <a:t>Global Model học được cách nhận diện tấn công mới từ Client A mà không làm lộ thông tin dữ liệu thô.</a:t>
            </a:r>
            <a:endParaRPr lang="en-US" dirty="0"/>
          </a:p>
        </p:txBody>
      </p:sp>
      <p:sp>
        <p:nvSpPr>
          <p:cNvPr id="4" name="Slide Number Placeholder 3">
            <a:extLst>
              <a:ext uri="{FF2B5EF4-FFF2-40B4-BE49-F238E27FC236}">
                <a16:creationId xmlns:a16="http://schemas.microsoft.com/office/drawing/2014/main" id="{A2451CA9-FF13-385F-9F72-C0928AFC1116}"/>
              </a:ext>
            </a:extLst>
          </p:cNvPr>
          <p:cNvSpPr>
            <a:spLocks noGrp="1"/>
          </p:cNvSpPr>
          <p:nvPr>
            <p:ph type="sldNum" sz="quarter" idx="12"/>
          </p:nvPr>
        </p:nvSpPr>
        <p:spPr/>
        <p:txBody>
          <a:bodyPr/>
          <a:lstStyle/>
          <a:p>
            <a:fld id="{B487F271-60DF-4592-BB7F-B45BB4441AA9}" type="slidenum">
              <a:rPr lang="en-US" smtClean="0"/>
              <a:pPr/>
              <a:t>18</a:t>
            </a:fld>
            <a:endParaRPr lang="en-US" dirty="0"/>
          </a:p>
        </p:txBody>
      </p:sp>
      <p:sp>
        <p:nvSpPr>
          <p:cNvPr id="5" name="Title 1">
            <a:extLst>
              <a:ext uri="{FF2B5EF4-FFF2-40B4-BE49-F238E27FC236}">
                <a16:creationId xmlns:a16="http://schemas.microsoft.com/office/drawing/2014/main" id="{D20E7BF0-2B75-4F6B-C377-C1477CCE876E}"/>
              </a:ext>
            </a:extLst>
          </p:cNvPr>
          <p:cNvSpPr>
            <a:spLocks noGrp="1"/>
          </p:cNvSpPr>
          <p:nvPr>
            <p:ph type="title"/>
          </p:nvPr>
        </p:nvSpPr>
        <p:spPr>
          <a:xfrm>
            <a:off x="169946" y="144644"/>
            <a:ext cx="8214072" cy="510111"/>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3964346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535382" y="4811452"/>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010536" y="5530214"/>
            <a:ext cx="1271561" cy="13090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4CA886F-0851-63C2-FA9E-ED3B206090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flipH="1">
            <a:off x="4886529" y="5721603"/>
            <a:ext cx="1117655" cy="111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94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
        <p:nvSpPr>
          <p:cNvPr id="5" name="Rectangle: Rounded Corners 4">
            <a:extLst>
              <a:ext uri="{FF2B5EF4-FFF2-40B4-BE49-F238E27FC236}">
                <a16:creationId xmlns:a16="http://schemas.microsoft.com/office/drawing/2014/main" id="{5481B6D7-4F13-6C1C-801D-00060150777B}"/>
              </a:ext>
            </a:extLst>
          </p:cNvPr>
          <p:cNvSpPr/>
          <p:nvPr/>
        </p:nvSpPr>
        <p:spPr>
          <a:xfrm>
            <a:off x="1960880" y="1310787"/>
            <a:ext cx="5222240" cy="87323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1. </a:t>
            </a:r>
            <a:r>
              <a:rPr lang="en-US" sz="2200" b="1" dirty="0" err="1">
                <a:latin typeface="Arial" panose="020B0604020202020204" pitchFamily="34" charset="0"/>
                <a:cs typeface="Arial" panose="020B0604020202020204" pitchFamily="34" charset="0"/>
              </a:rPr>
              <a:t>Giới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thiệu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về</a:t>
            </a:r>
            <a:r>
              <a:rPr lang="en-US" sz="2200" b="1" dirty="0">
                <a:latin typeface="Arial" panose="020B0604020202020204" pitchFamily="34" charset="0"/>
                <a:cs typeface="Arial" panose="020B0604020202020204" pitchFamily="34" charset="0"/>
              </a:rPr>
              <a:t> Federated Learning</a:t>
            </a:r>
          </a:p>
        </p:txBody>
      </p:sp>
      <p:sp>
        <p:nvSpPr>
          <p:cNvPr id="6" name="Rectangle: Rounded Corners 5">
            <a:extLst>
              <a:ext uri="{FF2B5EF4-FFF2-40B4-BE49-F238E27FC236}">
                <a16:creationId xmlns:a16="http://schemas.microsoft.com/office/drawing/2014/main" id="{E9E9D30D-DF74-96C6-4954-4D6A3E2E0AC4}"/>
              </a:ext>
            </a:extLst>
          </p:cNvPr>
          <p:cNvSpPr/>
          <p:nvPr/>
        </p:nvSpPr>
        <p:spPr>
          <a:xfrm>
            <a:off x="1960880" y="2514790"/>
            <a:ext cx="5222240" cy="87323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2. </a:t>
            </a:r>
            <a:r>
              <a:rPr lang="en-US" sz="2200" b="1" dirty="0" err="1">
                <a:latin typeface="Arial" panose="020B0604020202020204" pitchFamily="34" charset="0"/>
                <a:cs typeface="Arial" panose="020B0604020202020204" pitchFamily="34" charset="0"/>
              </a:rPr>
              <a:t>Thiết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kế</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triển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khai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endParaRPr lang="en-US" sz="2200" b="1"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E9ECF305-3841-F0C4-E566-CDAFD47EAD51}"/>
              </a:ext>
            </a:extLst>
          </p:cNvPr>
          <p:cNvSpPr/>
          <p:nvPr/>
        </p:nvSpPr>
        <p:spPr>
          <a:xfrm>
            <a:off x="1960880" y="3700536"/>
            <a:ext cx="5222240" cy="8732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 Demo</a:t>
            </a:r>
          </a:p>
        </p:txBody>
      </p:sp>
      <p:sp>
        <p:nvSpPr>
          <p:cNvPr id="9" name="Rectangle: Rounded Corners 8">
            <a:extLst>
              <a:ext uri="{FF2B5EF4-FFF2-40B4-BE49-F238E27FC236}">
                <a16:creationId xmlns:a16="http://schemas.microsoft.com/office/drawing/2014/main" id="{6F036092-0427-3B51-E11C-866063AE2A68}"/>
              </a:ext>
            </a:extLst>
          </p:cNvPr>
          <p:cNvSpPr/>
          <p:nvPr/>
        </p:nvSpPr>
        <p:spPr>
          <a:xfrm>
            <a:off x="1960880" y="4886282"/>
            <a:ext cx="5222240" cy="79315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4. </a:t>
            </a:r>
            <a:r>
              <a:rPr lang="en-US" sz="2200" b="1" dirty="0" err="1">
                <a:latin typeface="Arial" panose="020B0604020202020204" pitchFamily="34" charset="0"/>
                <a:cs typeface="Arial" panose="020B0604020202020204" pitchFamily="34" charset="0"/>
              </a:rPr>
              <a:t>Kết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luận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đánh</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giá</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27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normAutofit/>
          </a:bodyPr>
          <a:lstStyle/>
          <a:p>
            <a:r>
              <a:rPr lang="en-US" sz="1800" dirty="0">
                <a:effectLst/>
                <a:latin typeface="Arial" panose="020B0604020202020204" pitchFamily="34" charset="0"/>
                <a:ea typeface="Times New Roman" panose="02020603050405020304" pitchFamily="18" charset="0"/>
                <a:cs typeface="Times New Roman" panose="02020603050405020304" pitchFamily="18" charset="0"/>
              </a:rPr>
              <a:t>Federated Learning (FL), hay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còn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gọi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phương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pháp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phân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tán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trong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đó</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nhiều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hoặc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chủ</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cần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trung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Thay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vì</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chia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sẻ</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gửi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(model updates)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sau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quá</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cục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bộ</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giúp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bảo</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vệ</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tính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riêng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tư</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của</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pic>
        <p:nvPicPr>
          <p:cNvPr id="6" name="Picture 5">
            <a:extLst>
              <a:ext uri="{FF2B5EF4-FFF2-40B4-BE49-F238E27FC236}">
                <a16:creationId xmlns:a16="http://schemas.microsoft.com/office/drawing/2014/main" id="{147E6A22-5EFB-709C-9231-BCBDACA3A07F}"/>
              </a:ext>
            </a:extLst>
          </p:cNvPr>
          <p:cNvPicPr>
            <a:picLocks noChangeAspect="1"/>
          </p:cNvPicPr>
          <p:nvPr/>
        </p:nvPicPr>
        <p:blipFill>
          <a:blip r:embed="rId3"/>
          <a:stretch>
            <a:fillRect/>
          </a:stretch>
        </p:blipFill>
        <p:spPr>
          <a:xfrm>
            <a:off x="1917290" y="2271252"/>
            <a:ext cx="5755745" cy="4212619"/>
          </a:xfrm>
          <a:prstGeom prst="rect">
            <a:avLst/>
          </a:prstGeom>
        </p:spPr>
      </p:pic>
    </p:spTree>
    <p:extLst>
      <p:ext uri="{BB962C8B-B14F-4D97-AF65-F5344CB8AC3E}">
        <p14:creationId xmlns:p14="http://schemas.microsoft.com/office/powerpoint/2010/main" val="90967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4694-58D9-226E-A89C-13D3DAA10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DED5A-3C55-6ACB-98D6-780D6D42C6A7}"/>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4D9E576B-C5A9-0E7E-FF35-8417D1B5C23D}"/>
              </a:ext>
            </a:extLst>
          </p:cNvPr>
          <p:cNvSpPr>
            <a:spLocks noGrp="1"/>
          </p:cNvSpPr>
          <p:nvPr>
            <p:ph idx="1"/>
          </p:nvPr>
        </p:nvSpPr>
        <p:spPr>
          <a:xfrm>
            <a:off x="2312894" y="920504"/>
            <a:ext cx="4572000" cy="510111"/>
          </a:xfrm>
        </p:spPr>
        <p:txBody>
          <a:bodyPr>
            <a:noAutofit/>
          </a:bodyPr>
          <a:lstStyle/>
          <a:p>
            <a:pPr marL="0" indent="0">
              <a:lnSpc>
                <a:spcPct val="115000"/>
              </a:lnSpc>
              <a:spcBef>
                <a:spcPts val="1000"/>
              </a:spcBef>
              <a:spcAft>
                <a:spcPts val="1000"/>
              </a:spcAft>
              <a:buNone/>
            </a:pP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Ưu</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điểm</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Federated Learning</a:t>
            </a:r>
            <a:endParaRPr lang="en-VN" sz="2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420916-4BC2-9279-C147-1A1EC814EBA4}"/>
              </a:ext>
            </a:extLst>
          </p:cNvPr>
          <p:cNvSpPr>
            <a:spLocks noGrp="1"/>
          </p:cNvSpPr>
          <p:nvPr>
            <p:ph type="sldNum" sz="quarter" idx="12"/>
          </p:nvPr>
        </p:nvSpPr>
        <p:spPr/>
        <p:txBody>
          <a:bodyPr/>
          <a:lstStyle/>
          <a:p>
            <a:fld id="{B487F271-60DF-4592-BB7F-B45BB4441AA9}" type="slidenum">
              <a:rPr lang="en-US" smtClean="0"/>
              <a:pPr/>
              <a:t>4</a:t>
            </a:fld>
            <a:endParaRPr lang="en-US" dirty="0"/>
          </a:p>
        </p:txBody>
      </p:sp>
      <p:graphicFrame>
        <p:nvGraphicFramePr>
          <p:cNvPr id="7" name="Table 6">
            <a:extLst>
              <a:ext uri="{FF2B5EF4-FFF2-40B4-BE49-F238E27FC236}">
                <a16:creationId xmlns:a16="http://schemas.microsoft.com/office/drawing/2014/main" id="{FADE0B1E-EAB8-BDF4-42CF-6CE8E70A3D87}"/>
              </a:ext>
            </a:extLst>
          </p:cNvPr>
          <p:cNvGraphicFramePr>
            <a:graphicFrameLocks noGrp="1"/>
          </p:cNvGraphicFramePr>
          <p:nvPr>
            <p:extLst>
              <p:ext uri="{D42A27DB-BD31-4B8C-83A1-F6EECF244321}">
                <p14:modId xmlns:p14="http://schemas.microsoft.com/office/powerpoint/2010/main" val="3124083174"/>
              </p:ext>
            </p:extLst>
          </p:nvPr>
        </p:nvGraphicFramePr>
        <p:xfrm>
          <a:off x="639302" y="1719506"/>
          <a:ext cx="3786299" cy="20669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70626">
                <a:tc>
                  <a:txBody>
                    <a:bodyPr/>
                    <a:lstStyle/>
                    <a:p>
                      <a:pPr algn="ctr"/>
                      <a:r>
                        <a:rPr lang="vi-VN" sz="1800" b="1" i="0" kern="1200" dirty="0">
                          <a:solidFill>
                            <a:schemeClr val="lt1"/>
                          </a:solidFill>
                          <a:effectLst/>
                          <a:latin typeface="+mn-lt"/>
                          <a:ea typeface="+mn-ea"/>
                          <a:cs typeface="+mn-cs"/>
                        </a:rPr>
                        <a:t>Bảo mật và quyền riêng tư</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2BE6"/>
                    </a:solidFill>
                  </a:tcPr>
                </a:tc>
                <a:extLst>
                  <a:ext uri="{0D108BD9-81ED-4DB2-BD59-A6C34878D82A}">
                    <a16:rowId xmlns:a16="http://schemas.microsoft.com/office/drawing/2014/main" val="1824269521"/>
                  </a:ext>
                </a:extLst>
              </a:tr>
              <a:tr h="1496338">
                <a:tc>
                  <a:txBody>
                    <a:bodyPr/>
                    <a:lstStyle/>
                    <a:p>
                      <a:r>
                        <a:rPr lang="vi-VN" sz="1800" b="0" i="0" kern="1200" dirty="0">
                          <a:solidFill>
                            <a:schemeClr val="dk1"/>
                          </a:solidFill>
                          <a:effectLst/>
                          <a:latin typeface="+mn-lt"/>
                          <a:ea typeface="+mn-ea"/>
                          <a:cs typeface="+mn-cs"/>
                        </a:rPr>
                        <a:t>Dữ liệu không bao giờ rời khỏi thiết bị của người dùng, giảm nguy cơ rò rỉ thông tin nhạy cảm.</a:t>
                      </a:r>
                      <a:endParaRPr lang="en-US" dirty="0"/>
                    </a:p>
                  </a:txBody>
                  <a:tcPr>
                    <a:lnT w="12700" cap="flat" cmpd="sng" algn="ctr">
                      <a:no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234171823"/>
                  </a:ext>
                </a:extLst>
              </a:tr>
            </a:tbl>
          </a:graphicData>
        </a:graphic>
      </p:graphicFrame>
      <p:cxnSp>
        <p:nvCxnSpPr>
          <p:cNvPr id="14" name="Straight Connector 13">
            <a:extLst>
              <a:ext uri="{FF2B5EF4-FFF2-40B4-BE49-F238E27FC236}">
                <a16:creationId xmlns:a16="http://schemas.microsoft.com/office/drawing/2014/main" id="{408573A2-9BAE-9060-0817-443542734D27}"/>
              </a:ext>
            </a:extLst>
          </p:cNvPr>
          <p:cNvCxnSpPr/>
          <p:nvPr/>
        </p:nvCxnSpPr>
        <p:spPr>
          <a:xfrm>
            <a:off x="1348913" y="4386137"/>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E7B7A62A-231E-F969-2ACC-4FE8C80480E6}"/>
              </a:ext>
            </a:extLst>
          </p:cNvPr>
          <p:cNvGraphicFramePr>
            <a:graphicFrameLocks noGrp="1"/>
          </p:cNvGraphicFramePr>
          <p:nvPr>
            <p:extLst>
              <p:ext uri="{D42A27DB-BD31-4B8C-83A1-F6EECF244321}">
                <p14:modId xmlns:p14="http://schemas.microsoft.com/office/powerpoint/2010/main" val="1184977059"/>
              </p:ext>
            </p:extLst>
          </p:nvPr>
        </p:nvGraphicFramePr>
        <p:xfrm>
          <a:off x="4681399" y="1696364"/>
          <a:ext cx="3702619" cy="2090106"/>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94417">
                <a:tc>
                  <a:txBody>
                    <a:bodyPr/>
                    <a:lstStyle/>
                    <a:p>
                      <a:pPr algn="ctr"/>
                      <a:r>
                        <a:rPr lang="vi-VN" sz="1800" b="1" i="0" kern="1200" dirty="0">
                          <a:solidFill>
                            <a:schemeClr val="lt1"/>
                          </a:solidFill>
                          <a:effectLst/>
                          <a:latin typeface="+mn-lt"/>
                          <a:ea typeface="+mn-ea"/>
                          <a:cs typeface="+mn-cs"/>
                        </a:rPr>
                        <a:t>Sử dụng dữ liệu cục bộ</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824269521"/>
                  </a:ext>
                </a:extLst>
              </a:tr>
              <a:tr h="1595689">
                <a:tc>
                  <a:txBody>
                    <a:bodyPr/>
                    <a:lstStyle/>
                    <a:p>
                      <a:r>
                        <a:rPr lang="vi-VN" sz="1800" b="0" i="0" kern="1200" dirty="0">
                          <a:solidFill>
                            <a:schemeClr val="dk1"/>
                          </a:solidFill>
                          <a:effectLst/>
                          <a:latin typeface="+mn-lt"/>
                          <a:ea typeface="+mn-ea"/>
                          <a:cs typeface="+mn-cs"/>
                        </a:rPr>
                        <a:t>Giúp tối ưu hóa mô hình bằng cách tận dụng dữ liệu cụ thể từ người dùng mà không cần phải thu thập dữ liệu từ nhiều nguồn.</a:t>
                      </a:r>
                      <a:endParaRPr lang="en-US" dirty="0"/>
                    </a:p>
                  </a:txBody>
                  <a:tcPr>
                    <a:lnT w="12700" cap="flat" cmpd="sng" algn="ctr">
                      <a:no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234171823"/>
                  </a:ext>
                </a:extLst>
              </a:tr>
            </a:tbl>
          </a:graphicData>
        </a:graphic>
      </p:graphicFrame>
      <p:graphicFrame>
        <p:nvGraphicFramePr>
          <p:cNvPr id="22" name="Table 21">
            <a:extLst>
              <a:ext uri="{FF2B5EF4-FFF2-40B4-BE49-F238E27FC236}">
                <a16:creationId xmlns:a16="http://schemas.microsoft.com/office/drawing/2014/main" id="{F7D9C26F-501F-FA84-EBE7-1E37B03208EF}"/>
              </a:ext>
            </a:extLst>
          </p:cNvPr>
          <p:cNvGraphicFramePr>
            <a:graphicFrameLocks noGrp="1"/>
          </p:cNvGraphicFramePr>
          <p:nvPr>
            <p:extLst>
              <p:ext uri="{D42A27DB-BD31-4B8C-83A1-F6EECF244321}">
                <p14:modId xmlns:p14="http://schemas.microsoft.com/office/powerpoint/2010/main" val="3610574288"/>
              </p:ext>
            </p:extLst>
          </p:nvPr>
        </p:nvGraphicFramePr>
        <p:xfrm>
          <a:off x="639301" y="4079623"/>
          <a:ext cx="3786299" cy="19145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28553">
                <a:tc>
                  <a:txBody>
                    <a:bodyPr/>
                    <a:lstStyle/>
                    <a:p>
                      <a:pPr algn="ctr"/>
                      <a:r>
                        <a:rPr lang="vi-VN" sz="1800" b="1" i="0" kern="1200" dirty="0">
                          <a:solidFill>
                            <a:schemeClr val="lt1"/>
                          </a:solidFill>
                          <a:effectLst/>
                          <a:latin typeface="+mn-lt"/>
                          <a:ea typeface="+mn-ea"/>
                          <a:cs typeface="+mn-cs"/>
                        </a:rPr>
                        <a:t>Giảm băng thông mạng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C00"/>
                    </a:solidFill>
                  </a:tcPr>
                </a:tc>
                <a:extLst>
                  <a:ext uri="{0D108BD9-81ED-4DB2-BD59-A6C34878D82A}">
                    <a16:rowId xmlns:a16="http://schemas.microsoft.com/office/drawing/2014/main" val="1824269521"/>
                  </a:ext>
                </a:extLst>
              </a:tr>
              <a:tr h="1386011">
                <a:tc>
                  <a:txBody>
                    <a:bodyPr/>
                    <a:lstStyle/>
                    <a:p>
                      <a:r>
                        <a:rPr lang="vi-VN" sz="1800" b="0" i="0" kern="1200" dirty="0">
                          <a:solidFill>
                            <a:schemeClr val="dk1"/>
                          </a:solidFill>
                          <a:effectLst/>
                          <a:latin typeface="+mn-lt"/>
                          <a:ea typeface="+mn-ea"/>
                          <a:cs typeface="+mn-cs"/>
                        </a:rPr>
                        <a:t>Chỉ cần gửi các cập nhật mô hình thay vì toàn bộ dữ liệu, tiết kiệm băng thông và thời gian.</a:t>
                      </a:r>
                      <a:endParaRPr lang="en-US" dirty="0"/>
                    </a:p>
                  </a:txBody>
                  <a:tcPr>
                    <a:lnT w="12700" cap="flat" cmpd="sng" algn="ctr">
                      <a:noFill/>
                      <a:prstDash val="solid"/>
                      <a:round/>
                      <a:headEnd type="none" w="med" len="med"/>
                      <a:tailEnd type="none" w="med" len="med"/>
                    </a:lnT>
                    <a:solidFill>
                      <a:srgbClr val="CCFFCC"/>
                    </a:solidFill>
                  </a:tcPr>
                </a:tc>
                <a:extLst>
                  <a:ext uri="{0D108BD9-81ED-4DB2-BD59-A6C34878D82A}">
                    <a16:rowId xmlns:a16="http://schemas.microsoft.com/office/drawing/2014/main" val="2234171823"/>
                  </a:ext>
                </a:extLst>
              </a:tr>
            </a:tbl>
          </a:graphicData>
        </a:graphic>
      </p:graphicFrame>
      <p:graphicFrame>
        <p:nvGraphicFramePr>
          <p:cNvPr id="23" name="Table 22">
            <a:extLst>
              <a:ext uri="{FF2B5EF4-FFF2-40B4-BE49-F238E27FC236}">
                <a16:creationId xmlns:a16="http://schemas.microsoft.com/office/drawing/2014/main" id="{C472077B-4645-BDB1-3245-1C071D657E0F}"/>
              </a:ext>
            </a:extLst>
          </p:cNvPr>
          <p:cNvGraphicFramePr>
            <a:graphicFrameLocks noGrp="1"/>
          </p:cNvGraphicFramePr>
          <p:nvPr>
            <p:extLst>
              <p:ext uri="{D42A27DB-BD31-4B8C-83A1-F6EECF244321}">
                <p14:modId xmlns:p14="http://schemas.microsoft.com/office/powerpoint/2010/main" val="3381038602"/>
              </p:ext>
            </p:extLst>
          </p:nvPr>
        </p:nvGraphicFramePr>
        <p:xfrm>
          <a:off x="4681399" y="4079623"/>
          <a:ext cx="3702619" cy="1914564"/>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52892">
                <a:tc>
                  <a:txBody>
                    <a:bodyPr/>
                    <a:lstStyle/>
                    <a:p>
                      <a:pPr algn="ctr"/>
                      <a:r>
                        <a:rPr lang="vi-VN" sz="1800" b="1" i="0" kern="1200" dirty="0">
                          <a:solidFill>
                            <a:schemeClr val="lt1"/>
                          </a:solidFill>
                          <a:effectLst/>
                          <a:latin typeface="+mn-lt"/>
                          <a:ea typeface="+mn-ea"/>
                          <a:cs typeface="+mn-cs"/>
                        </a:rPr>
                        <a:t>Cải thiện tính chính xác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00FF"/>
                    </a:solidFill>
                  </a:tcPr>
                </a:tc>
                <a:extLst>
                  <a:ext uri="{0D108BD9-81ED-4DB2-BD59-A6C34878D82A}">
                    <a16:rowId xmlns:a16="http://schemas.microsoft.com/office/drawing/2014/main" val="1824269521"/>
                  </a:ext>
                </a:extLst>
              </a:tr>
              <a:tr h="1461672">
                <a:tc>
                  <a:txBody>
                    <a:bodyPr/>
                    <a:lstStyle/>
                    <a:p>
                      <a:r>
                        <a:rPr lang="vi-VN" sz="1800" b="0" i="0" kern="1200" dirty="0">
                          <a:solidFill>
                            <a:schemeClr val="dk1"/>
                          </a:solidFill>
                          <a:effectLst/>
                          <a:latin typeface="+mn-lt"/>
                          <a:ea typeface="+mn-ea"/>
                          <a:cs typeface="+mn-cs"/>
                        </a:rPr>
                        <a:t>Mô hình được huấn luyện trên nhiều nguồn dữ liệu khác nhau có thể giúp cải thiện tính chính xác và khả năng tổng quát của mô hình.</a:t>
                      </a:r>
                      <a:endParaRPr lang="en-US" dirty="0"/>
                    </a:p>
                  </a:txBody>
                  <a:tcPr>
                    <a:lnT w="12700" cap="flat" cmpd="sng" algn="ctr">
                      <a:noFill/>
                      <a:prstDash val="solid"/>
                      <a:round/>
                      <a:headEnd type="none" w="med" len="med"/>
                      <a:tailEnd type="none" w="med" len="med"/>
                    </a:lnT>
                    <a:solidFill>
                      <a:srgbClr val="CCCCFF"/>
                    </a:solidFill>
                  </a:tcPr>
                </a:tc>
                <a:extLst>
                  <a:ext uri="{0D108BD9-81ED-4DB2-BD59-A6C34878D82A}">
                    <a16:rowId xmlns:a16="http://schemas.microsoft.com/office/drawing/2014/main" val="2234171823"/>
                  </a:ext>
                </a:extLst>
              </a:tr>
            </a:tbl>
          </a:graphicData>
        </a:graphic>
      </p:graphicFrame>
    </p:spTree>
    <p:extLst>
      <p:ext uri="{BB962C8B-B14F-4D97-AF65-F5344CB8AC3E}">
        <p14:creationId xmlns:p14="http://schemas.microsoft.com/office/powerpoint/2010/main" val="148585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normAutofit/>
          </a:bodyPr>
          <a:lstStyle/>
          <a:p>
            <a:r>
              <a:rPr lang="en-US" b="1" dirty="0">
                <a:effectLst/>
              </a:rPr>
              <a:t>2. </a:t>
            </a:r>
            <a:r>
              <a:rPr lang="en-US" b="1" dirty="0" err="1">
                <a:effectLst/>
              </a:rPr>
              <a:t>Thiết</a:t>
            </a:r>
            <a:r>
              <a:rPr lang="en-US" b="1" dirty="0">
                <a:effectLst/>
              </a:rPr>
              <a:t> </a:t>
            </a:r>
            <a:r>
              <a:rPr lang="en-US" b="1" dirty="0" err="1">
                <a:effectLst/>
              </a:rPr>
              <a:t>kế</a:t>
            </a:r>
            <a:r>
              <a:rPr lang="en-US" b="1" dirty="0">
                <a:effectLst/>
              </a:rPr>
              <a:t> </a:t>
            </a:r>
            <a:r>
              <a:rPr lang="en-US" b="1" dirty="0" err="1">
                <a:effectLst/>
              </a:rPr>
              <a:t>và</a:t>
            </a:r>
            <a:r>
              <a:rPr lang="en-US" b="1" dirty="0">
                <a:effectLst/>
              </a:rPr>
              <a:t> </a:t>
            </a:r>
            <a:r>
              <a:rPr lang="en-US" b="1" dirty="0" err="1">
                <a:effectLst/>
              </a:rPr>
              <a:t>triển</a:t>
            </a:r>
            <a:r>
              <a:rPr lang="en-US" b="1" dirty="0">
                <a:effectLst/>
              </a:rPr>
              <a:t> </a:t>
            </a:r>
            <a:r>
              <a:rPr lang="en-US" b="1" dirty="0" err="1">
                <a:effectLst/>
              </a:rPr>
              <a:t>khai</a:t>
            </a:r>
            <a:r>
              <a:rPr lang="en-US" b="1" dirty="0">
                <a:effectLst/>
              </a:rPr>
              <a:t> </a:t>
            </a:r>
            <a:r>
              <a:rPr lang="en-US" b="1" dirty="0" err="1">
                <a:effectLst/>
              </a:rPr>
              <a:t>mô</a:t>
            </a:r>
            <a:r>
              <a:rPr lang="en-US" b="1" dirty="0">
                <a:effectLst/>
              </a:rPr>
              <a:t> </a:t>
            </a:r>
            <a:r>
              <a:rPr lang="en-US" b="1" dirty="0" err="1">
                <a:effectLst/>
              </a:rPr>
              <a:t>hình</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a:xfrm>
            <a:off x="3051922" y="4815648"/>
            <a:ext cx="2872073" cy="365126"/>
          </a:xfrm>
        </p:spPr>
        <p:txBody>
          <a:bodyPr>
            <a:noAutofit/>
          </a:bodyPr>
          <a:lstStyle/>
          <a:p>
            <a:pPr marL="0" indent="0">
              <a:buNone/>
            </a:pPr>
            <a:r>
              <a:rPr lang="en-US" sz="2200" b="1" dirty="0" err="1">
                <a:solidFill>
                  <a:srgbClr val="002060"/>
                </a:solidFill>
              </a:rPr>
              <a:t>Xây</a:t>
            </a:r>
            <a:r>
              <a:rPr lang="en-US" sz="2200" b="1" dirty="0">
                <a:solidFill>
                  <a:srgbClr val="002060"/>
                </a:solidFill>
              </a:rPr>
              <a:t> </a:t>
            </a:r>
            <a:r>
              <a:rPr lang="en-US" sz="2200" b="1" dirty="0" err="1">
                <a:solidFill>
                  <a:srgbClr val="002060"/>
                </a:solidFill>
              </a:rPr>
              <a:t>dựng</a:t>
            </a:r>
            <a:r>
              <a:rPr lang="en-US" sz="2200" b="1" dirty="0">
                <a:solidFill>
                  <a:srgbClr val="002060"/>
                </a:solidFill>
              </a:rPr>
              <a:t> </a:t>
            </a:r>
            <a:r>
              <a:rPr lang="en-US" sz="2200" b="1" dirty="0" err="1">
                <a:solidFill>
                  <a:srgbClr val="002060"/>
                </a:solidFill>
              </a:rPr>
              <a:t>mô</a:t>
            </a:r>
            <a:r>
              <a:rPr lang="en-US" sz="2200" b="1" dirty="0">
                <a:solidFill>
                  <a:srgbClr val="002060"/>
                </a:solidFill>
              </a:rPr>
              <a:t> </a:t>
            </a:r>
            <a:r>
              <a:rPr lang="en-US" sz="2200" b="1" dirty="0" err="1">
                <a:solidFill>
                  <a:srgbClr val="002060"/>
                </a:solidFill>
              </a:rPr>
              <a:t>hình</a:t>
            </a:r>
            <a:endParaRPr lang="en-US" sz="2200" b="1" dirty="0">
              <a:solidFill>
                <a:srgbClr val="002060"/>
              </a:solidFill>
            </a:endParaRPr>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pic>
        <p:nvPicPr>
          <p:cNvPr id="5" name="Picture 2" descr="PCAP File Extension (What is .PCAP and how do I open it)">
            <a:extLst>
              <a:ext uri="{FF2B5EF4-FFF2-40B4-BE49-F238E27FC236}">
                <a16:creationId xmlns:a16="http://schemas.microsoft.com/office/drawing/2014/main" id="{D3179294-283B-56FE-23D5-DEF45A186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45" y="4360612"/>
            <a:ext cx="1690673" cy="1690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ACDC64-25D4-BB3F-24C1-CAB376E8385B}"/>
              </a:ext>
            </a:extLst>
          </p:cNvPr>
          <p:cNvPicPr>
            <a:picLocks noChangeAspect="1"/>
          </p:cNvPicPr>
          <p:nvPr/>
        </p:nvPicPr>
        <p:blipFill>
          <a:blip r:embed="rId3"/>
          <a:stretch>
            <a:fillRect/>
          </a:stretch>
        </p:blipFill>
        <p:spPr>
          <a:xfrm>
            <a:off x="574315" y="1729998"/>
            <a:ext cx="1600331" cy="1690673"/>
          </a:xfrm>
          <a:prstGeom prst="rect">
            <a:avLst/>
          </a:prstGeom>
        </p:spPr>
      </p:pic>
      <p:pic>
        <p:nvPicPr>
          <p:cNvPr id="1028" name="Picture 4" descr="Machine Learning: Data Preprocessing | SevenMentor Training">
            <a:extLst>
              <a:ext uri="{FF2B5EF4-FFF2-40B4-BE49-F238E27FC236}">
                <a16:creationId xmlns:a16="http://schemas.microsoft.com/office/drawing/2014/main" id="{B39C88BB-7A52-547E-B795-A4EBA1BE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742" y="1482626"/>
            <a:ext cx="2232516"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derated Model Icon">
            <a:extLst>
              <a:ext uri="{FF2B5EF4-FFF2-40B4-BE49-F238E27FC236}">
                <a16:creationId xmlns:a16="http://schemas.microsoft.com/office/drawing/2014/main" id="{DF0F46F5-8ABE-9A98-F707-87B65A3BB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43" t="11957" r="26861" b="20454"/>
          <a:stretch/>
        </p:blipFill>
        <p:spPr bwMode="auto">
          <a:xfrm>
            <a:off x="6357545" y="1371633"/>
            <a:ext cx="2298861" cy="2420283"/>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Demo icon — Stock Photo © alexwhite #8742811">
            <a:extLst>
              <a:ext uri="{FF2B5EF4-FFF2-40B4-BE49-F238E27FC236}">
                <a16:creationId xmlns:a16="http://schemas.microsoft.com/office/drawing/2014/main" id="{C5794FFF-AAF4-1416-82B2-0914B4682F31}"/>
              </a:ext>
            </a:extLst>
          </p:cNvPr>
          <p:cNvSpPr>
            <a:spLocks noChangeAspect="1" noChangeArrowheads="1"/>
          </p:cNvSpPr>
          <p:nvPr/>
        </p:nvSpPr>
        <p:spPr bwMode="auto">
          <a:xfrm>
            <a:off x="5158208" y="3905504"/>
            <a:ext cx="2185416" cy="21854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emo icon — Stock Photo © alexwhite #8742811">
            <a:extLst>
              <a:ext uri="{FF2B5EF4-FFF2-40B4-BE49-F238E27FC236}">
                <a16:creationId xmlns:a16="http://schemas.microsoft.com/office/drawing/2014/main" id="{205BAED8-A067-463A-A538-AE4561A8097B}"/>
              </a:ext>
            </a:extLst>
          </p:cNvPr>
          <p:cNvSpPr>
            <a:spLocks noChangeAspect="1" noChangeArrowheads="1"/>
          </p:cNvSpPr>
          <p:nvPr/>
        </p:nvSpPr>
        <p:spPr bwMode="auto">
          <a:xfrm>
            <a:off x="4326104" y="3073400"/>
            <a:ext cx="2014238" cy="20142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C18036DC-47A3-6DDE-F8C6-16791273CCDE}"/>
              </a:ext>
            </a:extLst>
          </p:cNvPr>
          <p:cNvPicPr>
            <a:picLocks noChangeAspect="1"/>
          </p:cNvPicPr>
          <p:nvPr/>
        </p:nvPicPr>
        <p:blipFill>
          <a:blip r:embed="rId6"/>
          <a:stretch>
            <a:fillRect/>
          </a:stretch>
        </p:blipFill>
        <p:spPr>
          <a:xfrm>
            <a:off x="6706765" y="4508794"/>
            <a:ext cx="1546419" cy="1532462"/>
          </a:xfrm>
          <a:prstGeom prst="rect">
            <a:avLst/>
          </a:prstGeom>
        </p:spPr>
      </p:pic>
      <p:cxnSp>
        <p:nvCxnSpPr>
          <p:cNvPr id="14" name="Straight Arrow Connector 13">
            <a:extLst>
              <a:ext uri="{FF2B5EF4-FFF2-40B4-BE49-F238E27FC236}">
                <a16:creationId xmlns:a16="http://schemas.microsoft.com/office/drawing/2014/main" id="{1FB38ADF-9723-5C02-8DD1-F6F4C596E0B5}"/>
              </a:ext>
            </a:extLst>
          </p:cNvPr>
          <p:cNvCxnSpPr>
            <a:stCxn id="5" idx="0"/>
            <a:endCxn id="7" idx="2"/>
          </p:cNvCxnSpPr>
          <p:nvPr/>
        </p:nvCxnSpPr>
        <p:spPr>
          <a:xfrm flipH="1" flipV="1">
            <a:off x="1374481" y="3420671"/>
            <a:ext cx="1" cy="939941"/>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84F3806D-2A32-6661-419F-B49CC0EB82D6}"/>
              </a:ext>
            </a:extLst>
          </p:cNvPr>
          <p:cNvCxnSpPr>
            <a:stCxn id="7" idx="3"/>
            <a:endCxn id="1028" idx="1"/>
          </p:cNvCxnSpPr>
          <p:nvPr/>
        </p:nvCxnSpPr>
        <p:spPr>
          <a:xfrm flipV="1">
            <a:off x="2174646" y="2575334"/>
            <a:ext cx="128109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9CB3FF5-DCCB-20BA-1F2C-043DF846DA80}"/>
              </a:ext>
            </a:extLst>
          </p:cNvPr>
          <p:cNvCxnSpPr>
            <a:stCxn id="1028" idx="3"/>
            <a:endCxn id="1030" idx="1"/>
          </p:cNvCxnSpPr>
          <p:nvPr/>
        </p:nvCxnSpPr>
        <p:spPr>
          <a:xfrm>
            <a:off x="5688258" y="2575334"/>
            <a:ext cx="669287" cy="64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6FF083B-EC20-7471-7548-297642EACF3B}"/>
              </a:ext>
            </a:extLst>
          </p:cNvPr>
          <p:cNvCxnSpPr>
            <a:stCxn id="1030" idx="2"/>
            <a:endCxn id="12" idx="0"/>
          </p:cNvCxnSpPr>
          <p:nvPr/>
        </p:nvCxnSpPr>
        <p:spPr>
          <a:xfrm flipH="1">
            <a:off x="7479975" y="3791916"/>
            <a:ext cx="27001" cy="7168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5A8F84B-9201-89E7-80DD-1E8016AB7648}"/>
              </a:ext>
            </a:extLst>
          </p:cNvPr>
          <p:cNvSpPr txBox="1"/>
          <p:nvPr/>
        </p:nvSpPr>
        <p:spPr>
          <a:xfrm>
            <a:off x="378535" y="1330268"/>
            <a:ext cx="240792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CIC-UNSW-NB15</a:t>
            </a:r>
          </a:p>
        </p:txBody>
      </p:sp>
      <p:sp>
        <p:nvSpPr>
          <p:cNvPr id="38" name="TextBox 37">
            <a:extLst>
              <a:ext uri="{FF2B5EF4-FFF2-40B4-BE49-F238E27FC236}">
                <a16:creationId xmlns:a16="http://schemas.microsoft.com/office/drawing/2014/main" id="{BAF513A9-B7EA-A207-8167-2402E991F757}"/>
              </a:ext>
            </a:extLst>
          </p:cNvPr>
          <p:cNvSpPr txBox="1"/>
          <p:nvPr/>
        </p:nvSpPr>
        <p:spPr>
          <a:xfrm>
            <a:off x="1413453" y="3643894"/>
            <a:ext cx="218586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Using CICFLOWMETER to extract 80 features </a:t>
            </a:r>
          </a:p>
        </p:txBody>
      </p:sp>
      <p:sp>
        <p:nvSpPr>
          <p:cNvPr id="39" name="TextBox 38">
            <a:extLst>
              <a:ext uri="{FF2B5EF4-FFF2-40B4-BE49-F238E27FC236}">
                <a16:creationId xmlns:a16="http://schemas.microsoft.com/office/drawing/2014/main" id="{38A42EC6-BBC3-1C11-D95B-0B0B48B057D6}"/>
              </a:ext>
            </a:extLst>
          </p:cNvPr>
          <p:cNvSpPr txBox="1"/>
          <p:nvPr/>
        </p:nvSpPr>
        <p:spPr>
          <a:xfrm>
            <a:off x="2946601" y="1202720"/>
            <a:ext cx="349947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 Standard Scalar</a:t>
            </a:r>
          </a:p>
        </p:txBody>
      </p:sp>
      <p:sp>
        <p:nvSpPr>
          <p:cNvPr id="48" name="TextBox 47">
            <a:extLst>
              <a:ext uri="{FF2B5EF4-FFF2-40B4-BE49-F238E27FC236}">
                <a16:creationId xmlns:a16="http://schemas.microsoft.com/office/drawing/2014/main" id="{54D28A32-36C2-9CF1-2850-EA6395B80738}"/>
              </a:ext>
            </a:extLst>
          </p:cNvPr>
          <p:cNvSpPr txBox="1"/>
          <p:nvPr/>
        </p:nvSpPr>
        <p:spPr>
          <a:xfrm>
            <a:off x="6862846" y="3953241"/>
            <a:ext cx="548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Test</a:t>
            </a:r>
          </a:p>
        </p:txBody>
      </p: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normAutofit/>
          </a:bodyPr>
          <a:lstStyle/>
          <a:p>
            <a:pPr algn="l">
              <a:spcAft>
                <a:spcPts val="1875"/>
              </a:spcAft>
            </a:pPr>
            <a:r>
              <a:rPr lang="vi-VN" dirty="0"/>
              <a:t>Bộ dữ liệu CIC-UNSW-NB15 được phát triển bởi Trung tâm An ninh Mạng của Đại học New South Wales (UNSW) </a:t>
            </a:r>
            <a:r>
              <a:rPr lang="en-US" dirty="0" err="1"/>
              <a:t>chứa</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mạng</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mạng</a:t>
            </a:r>
            <a:endParaRPr lang="en-US" dirty="0"/>
          </a:p>
          <a:p>
            <a:pPr algn="just">
              <a:spcAft>
                <a:spcPts val="1875"/>
              </a:spcAft>
            </a:pPr>
            <a:r>
              <a:rPr lang="vi-VN" sz="2400" i="0" dirty="0">
                <a:solidFill>
                  <a:srgbClr val="2D2D2D"/>
                </a:solidFill>
                <a:effectLst/>
                <a:latin typeface="+mn-lt"/>
              </a:rPr>
              <a:t>Để tạo CIC-UNSW-NB15, sử dụng </a:t>
            </a:r>
            <a:r>
              <a:rPr lang="vi-VN" sz="2400" i="0" u="none" strike="noStrike" dirty="0">
                <a:solidFill>
                  <a:srgbClr val="007FA3"/>
                </a:solidFill>
                <a:effectLst/>
                <a:latin typeface="+mn-lt"/>
                <a:hlinkClick r:id="rId2"/>
              </a:rPr>
              <a:t>CICFlowMeter</a:t>
            </a:r>
            <a:r>
              <a:rPr lang="vi-VN" sz="2400" i="0" dirty="0">
                <a:solidFill>
                  <a:srgbClr val="2D2D2D"/>
                </a:solidFill>
                <a:effectLst/>
                <a:latin typeface="+mn-lt"/>
              </a:rPr>
              <a:t> để trích xuất bộ tính năng mới từ dữ liệu lưu lượng mạng được UNSW-NB15 thu thập.</a:t>
            </a:r>
          </a:p>
          <a:p>
            <a:r>
              <a:rPr lang="vi-VN" dirty="0"/>
              <a:t>Bao gồm khoảng 2.5 triệu records với 49 features</a:t>
            </a:r>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FEDE-B585-655F-96EB-DF78131D86E0}"/>
              </a:ext>
            </a:extLst>
          </p:cNvPr>
          <p:cNvSpPr>
            <a:spLocks noGrp="1"/>
          </p:cNvSpPr>
          <p:nvPr>
            <p:ph type="title"/>
          </p:nvPr>
        </p:nvSpPr>
        <p:spPr>
          <a:xfrm>
            <a:off x="169946" y="144644"/>
            <a:ext cx="7573879" cy="510111"/>
          </a:xfrm>
        </p:spPr>
        <p:txBody>
          <a:bodyPr>
            <a:noAutofit/>
          </a:bodyPr>
          <a:lstStyle/>
          <a:p>
            <a:r>
              <a:rPr lang="en-US" sz="2400" dirty="0" err="1"/>
              <a:t>Phân</a:t>
            </a:r>
            <a:r>
              <a:rPr lang="en-US" sz="2400" dirty="0"/>
              <a:t> </a:t>
            </a:r>
            <a:r>
              <a:rPr lang="en-US" sz="2400" dirty="0" err="1"/>
              <a:t>bổ</a:t>
            </a:r>
            <a:r>
              <a:rPr lang="en-US" sz="2400" dirty="0"/>
              <a:t> </a:t>
            </a:r>
            <a:r>
              <a:rPr lang="en-US" sz="2400" dirty="0" err="1"/>
              <a:t>tấn</a:t>
            </a:r>
            <a:r>
              <a:rPr lang="en-US" sz="2400" dirty="0"/>
              <a:t> </a:t>
            </a:r>
            <a:r>
              <a:rPr lang="en-US" sz="2400" dirty="0" err="1"/>
              <a:t>công</a:t>
            </a:r>
            <a:r>
              <a:rPr lang="en-US" sz="2400" dirty="0"/>
              <a:t> </a:t>
            </a:r>
            <a:r>
              <a:rPr lang="en-US" sz="2400" dirty="0" err="1"/>
              <a:t>của</a:t>
            </a:r>
            <a:r>
              <a:rPr lang="en-US" sz="2400" dirty="0"/>
              <a:t> </a:t>
            </a:r>
            <a:r>
              <a:rPr lang="en-US" sz="2400" dirty="0" err="1"/>
              <a:t>dữ</a:t>
            </a:r>
            <a:r>
              <a:rPr lang="en-US" sz="2400" dirty="0"/>
              <a:t> </a:t>
            </a:r>
            <a:r>
              <a:rPr lang="en-US" sz="2400" dirty="0" err="1"/>
              <a:t>liệu</a:t>
            </a:r>
            <a:r>
              <a:rPr lang="en-US" sz="2400" dirty="0"/>
              <a:t> CIC-UNSW-NB15</a:t>
            </a:r>
          </a:p>
        </p:txBody>
      </p:sp>
      <p:sp>
        <p:nvSpPr>
          <p:cNvPr id="4" name="Slide Number Placeholder 3">
            <a:extLst>
              <a:ext uri="{FF2B5EF4-FFF2-40B4-BE49-F238E27FC236}">
                <a16:creationId xmlns:a16="http://schemas.microsoft.com/office/drawing/2014/main" id="{4785C36C-31C8-1269-24F0-E6968EC5D5FB}"/>
              </a:ext>
            </a:extLst>
          </p:cNvPr>
          <p:cNvSpPr>
            <a:spLocks noGrp="1"/>
          </p:cNvSpPr>
          <p:nvPr>
            <p:ph type="sldNum" sz="quarter" idx="12"/>
          </p:nvPr>
        </p:nvSpPr>
        <p:spPr/>
        <p:txBody>
          <a:bodyPr/>
          <a:lstStyle/>
          <a:p>
            <a:fld id="{B487F271-60DF-4592-BB7F-B45BB4441AA9}" type="slidenum">
              <a:rPr lang="en-US" smtClean="0"/>
              <a:pPr/>
              <a:t>7</a:t>
            </a:fld>
            <a:endParaRPr lang="en-US" dirty="0"/>
          </a:p>
        </p:txBody>
      </p:sp>
    </p:spTree>
    <p:extLst>
      <p:ext uri="{BB962C8B-B14F-4D97-AF65-F5344CB8AC3E}">
        <p14:creationId xmlns:p14="http://schemas.microsoft.com/office/powerpoint/2010/main" val="2831738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Preprogessing</a:t>
            </a:r>
            <a:r>
              <a:rPr lang="en-US" dirty="0"/>
              <a:t> </a:t>
            </a:r>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8</a:t>
            </a:fld>
            <a:endParaRPr lang="en-US" dirty="0"/>
          </a:p>
        </p:txBody>
      </p:sp>
      <p:pic>
        <p:nvPicPr>
          <p:cNvPr id="6" name="Picture 5">
            <a:extLst>
              <a:ext uri="{FF2B5EF4-FFF2-40B4-BE49-F238E27FC236}">
                <a16:creationId xmlns:a16="http://schemas.microsoft.com/office/drawing/2014/main" id="{F9231F1B-80EB-A63B-0136-EA444FD83FB5}"/>
              </a:ext>
            </a:extLst>
          </p:cNvPr>
          <p:cNvPicPr>
            <a:picLocks noChangeAspect="1"/>
          </p:cNvPicPr>
          <p:nvPr/>
        </p:nvPicPr>
        <p:blipFill>
          <a:blip r:embed="rId2"/>
          <a:stretch>
            <a:fillRect/>
          </a:stretch>
        </p:blipFill>
        <p:spPr>
          <a:xfrm>
            <a:off x="351883" y="2893182"/>
            <a:ext cx="8440233" cy="3590689"/>
          </a:xfrm>
          <a:prstGeom prst="rect">
            <a:avLst/>
          </a:prstGeom>
        </p:spPr>
      </p:pic>
      <p:pic>
        <p:nvPicPr>
          <p:cNvPr id="8" name="Picture 7">
            <a:extLst>
              <a:ext uri="{FF2B5EF4-FFF2-40B4-BE49-F238E27FC236}">
                <a16:creationId xmlns:a16="http://schemas.microsoft.com/office/drawing/2014/main" id="{1E7C0CEF-532A-F70A-D166-7E39554B436F}"/>
              </a:ext>
            </a:extLst>
          </p:cNvPr>
          <p:cNvPicPr>
            <a:picLocks noChangeAspect="1"/>
          </p:cNvPicPr>
          <p:nvPr/>
        </p:nvPicPr>
        <p:blipFill>
          <a:blip r:embed="rId3"/>
          <a:stretch>
            <a:fillRect/>
          </a:stretch>
        </p:blipFill>
        <p:spPr>
          <a:xfrm>
            <a:off x="351883" y="1278738"/>
            <a:ext cx="6852584" cy="1163956"/>
          </a:xfrm>
          <a:prstGeom prst="rect">
            <a:avLst/>
          </a:prstGeom>
        </p:spPr>
      </p:pic>
      <p:sp>
        <p:nvSpPr>
          <p:cNvPr id="14" name="TextBox 13">
            <a:extLst>
              <a:ext uri="{FF2B5EF4-FFF2-40B4-BE49-F238E27FC236}">
                <a16:creationId xmlns:a16="http://schemas.microsoft.com/office/drawing/2014/main" id="{D5C63F67-664E-0B75-1A4E-9567CA456367}"/>
              </a:ext>
            </a:extLst>
          </p:cNvPr>
          <p:cNvSpPr txBox="1"/>
          <p:nvPr/>
        </p:nvSpPr>
        <p:spPr>
          <a:xfrm>
            <a:off x="351883" y="90940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Standard Scalar:</a:t>
            </a:r>
          </a:p>
        </p:txBody>
      </p:sp>
      <p:sp>
        <p:nvSpPr>
          <p:cNvPr id="15" name="TextBox 14">
            <a:extLst>
              <a:ext uri="{FF2B5EF4-FFF2-40B4-BE49-F238E27FC236}">
                <a16:creationId xmlns:a16="http://schemas.microsoft.com/office/drawing/2014/main" id="{43629DDA-7141-9735-5B43-C468F380E24A}"/>
              </a:ext>
            </a:extLst>
          </p:cNvPr>
          <p:cNvSpPr txBox="1"/>
          <p:nvPr/>
        </p:nvSpPr>
        <p:spPr>
          <a:xfrm>
            <a:off x="294976" y="249863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a:t>
            </a:r>
          </a:p>
        </p:txBody>
      </p:sp>
    </p:spTree>
    <p:extLst>
      <p:ext uri="{BB962C8B-B14F-4D97-AF65-F5344CB8AC3E}">
        <p14:creationId xmlns:p14="http://schemas.microsoft.com/office/powerpoint/2010/main" val="350239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A393-A9FC-6242-C26C-AFD9A81A7311}"/>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99C12A03-596C-24CB-F215-89E673278353}"/>
              </a:ext>
            </a:extLst>
          </p:cNvPr>
          <p:cNvSpPr>
            <a:spLocks noGrp="1"/>
          </p:cNvSpPr>
          <p:nvPr>
            <p:ph type="sldNum" sz="quarter" idx="12"/>
          </p:nvPr>
        </p:nvSpPr>
        <p:spPr/>
        <p:txBody>
          <a:bodyPr/>
          <a:lstStyle/>
          <a:p>
            <a:fld id="{B487F271-60DF-4592-BB7F-B45BB4441AA9}" type="slidenum">
              <a:rPr lang="en-US" smtClean="0"/>
              <a:pPr/>
              <a:t>9</a:t>
            </a:fld>
            <a:endParaRPr lang="en-US" dirty="0"/>
          </a:p>
        </p:txBody>
      </p:sp>
      <p:graphicFrame>
        <p:nvGraphicFramePr>
          <p:cNvPr id="7" name="Table 6">
            <a:extLst>
              <a:ext uri="{FF2B5EF4-FFF2-40B4-BE49-F238E27FC236}">
                <a16:creationId xmlns:a16="http://schemas.microsoft.com/office/drawing/2014/main" id="{199678FE-FDE7-E618-066B-9F9480259F21}"/>
              </a:ext>
            </a:extLst>
          </p:cNvPr>
          <p:cNvGraphicFramePr>
            <a:graphicFrameLocks noGrp="1"/>
          </p:cNvGraphicFramePr>
          <p:nvPr>
            <p:extLst>
              <p:ext uri="{D42A27DB-BD31-4B8C-83A1-F6EECF244321}">
                <p14:modId xmlns:p14="http://schemas.microsoft.com/office/powerpoint/2010/main" val="748830047"/>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Arial" panose="020B0604020202020204" pitchFamily="34" charset="0"/>
                          <a:cs typeface="Arial" panose="020B0604020202020204" pitchFamily="34" charset="0"/>
                        </a:rPr>
                        <a:t>Federated Averaging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FedAvg</a:t>
                      </a:r>
                      <a:r>
                        <a:rPr lang="en-US" sz="1800" b="1" dirty="0">
                          <a:latin typeface="Arial" panose="020B0604020202020204" pitchFamily="34" charset="0"/>
                          <a:cs typeface="Arial" panose="020B0604020202020204" pitchFamily="34" charset="0"/>
                        </a:rPr>
                        <a:t>)</a:t>
                      </a:r>
                      <a:r>
                        <a:rPr lang="vi-VN" sz="1800" b="1" dirty="0">
                          <a:latin typeface="Arial" panose="020B0604020202020204" pitchFamily="34" charset="0"/>
                          <a:cs typeface="Arial" panose="020B0604020202020204" pitchFamily="34" charset="0"/>
                        </a:rPr>
                        <a:t> </a:t>
                      </a:r>
                      <a:r>
                        <a:rPr lang="vi-VN" sz="1800" b="0" dirty="0">
                          <a:latin typeface="Arial" panose="020B0604020202020204" pitchFamily="34" charset="0"/>
                          <a:cs typeface="Arial" panose="020B0604020202020204" pitchFamily="34" charset="0"/>
                        </a:rPr>
                        <a:t>là phương pháp tổng hợp phổ biến nhất được sử dụng trong</a:t>
                      </a:r>
                      <a:r>
                        <a:rPr lang="en-US" sz="1800" b="0" dirty="0">
                          <a:latin typeface="Arial" panose="020B0604020202020204" pitchFamily="34" charset="0"/>
                          <a:cs typeface="Arial" panose="020B0604020202020204" pitchFamily="34" charset="0"/>
                        </a:rPr>
                        <a:t> </a:t>
                      </a:r>
                      <a:r>
                        <a:rPr lang="vi-VN" sz="1800" b="1" dirty="0">
                          <a:latin typeface="Arial" panose="020B0604020202020204" pitchFamily="34" charset="0"/>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Arial" panose="020B0604020202020204" pitchFamily="34" charset="0"/>
                          <a:cs typeface="Arial" panose="020B0604020202020204" pitchFamily="34" charset="0"/>
                        </a:rPr>
                        <a:t>, phương pháp này thực hiện tính trung bình có trọng số của các bản cập nhật dựa trên kích thước của các tập dữ liệu riêng lẻ của từng khách hàng.</a:t>
                      </a: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9" name="Picture 8">
            <a:extLst>
              <a:ext uri="{FF2B5EF4-FFF2-40B4-BE49-F238E27FC236}">
                <a16:creationId xmlns:a16="http://schemas.microsoft.com/office/drawing/2014/main" id="{8E5E6E4B-2BC0-B45E-3A41-143092682D4D}"/>
              </a:ext>
            </a:extLst>
          </p:cNvPr>
          <p:cNvPicPr>
            <a:picLocks noChangeAspect="1"/>
          </p:cNvPicPr>
          <p:nvPr/>
        </p:nvPicPr>
        <p:blipFill>
          <a:blip r:embed="rId2"/>
          <a:stretch>
            <a:fillRect/>
          </a:stretch>
        </p:blipFill>
        <p:spPr>
          <a:xfrm>
            <a:off x="3004170" y="1229360"/>
            <a:ext cx="5738742" cy="4795520"/>
          </a:xfrm>
          <a:prstGeom prst="rect">
            <a:avLst/>
          </a:prstGeom>
        </p:spPr>
      </p:pic>
    </p:spTree>
    <p:extLst>
      <p:ext uri="{BB962C8B-B14F-4D97-AF65-F5344CB8AC3E}">
        <p14:creationId xmlns:p14="http://schemas.microsoft.com/office/powerpoint/2010/main" val="1139047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3913</TotalTime>
  <Words>2151</Words>
  <Application>Microsoft Office PowerPoint</Application>
  <PresentationFormat>On-screen Show (4:3)</PresentationFormat>
  <Paragraphs>167</Paragraphs>
  <Slides>19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__Inter_d65c78</vt:lpstr>
      <vt:lpstr>Arial</vt:lpstr>
      <vt:lpstr>Arial Nova Cond</vt:lpstr>
      <vt:lpstr>Calibri</vt:lpstr>
      <vt:lpstr>Calibri Light</vt:lpstr>
      <vt:lpstr>Cascadia Code</vt:lpstr>
      <vt:lpstr>Elle Futura</vt:lpstr>
      <vt:lpstr>Office Theme</vt:lpstr>
      <vt:lpstr>PowerPoint Presentation</vt:lpstr>
      <vt:lpstr>Nội dung báo cáo</vt:lpstr>
      <vt:lpstr>1. Giới thiệu về Federated Learning</vt:lpstr>
      <vt:lpstr>1. Giới thiệu về Federated Learning</vt:lpstr>
      <vt:lpstr>2. Thiết kế và triển khai mô hình</vt:lpstr>
      <vt:lpstr>DataSet</vt:lpstr>
      <vt:lpstr>Phân bổ tấn công của dữ liệu CIC-UNSW-NB15</vt:lpstr>
      <vt:lpstr>Preprogessing </vt:lpstr>
      <vt:lpstr>Xây dựng mô hình</vt:lpstr>
      <vt:lpstr>Xây dựng mô hình</vt:lpstr>
      <vt:lpstr>Xây dựng mô hình</vt:lpstr>
      <vt:lpstr>3. Demo</vt:lpstr>
      <vt:lpstr>Mô hình hệ thống Federated Learning</vt:lpstr>
      <vt:lpstr>Mô hình xử lý dữ liệu</vt:lpstr>
      <vt:lpstr>4. Đánh giá và kết luận</vt:lpstr>
      <vt:lpstr>4. Đánh giá và kết luận</vt:lpstr>
      <vt:lpstr>4. Đánh giá và kết luận</vt:lpstr>
      <vt:lpstr>4. Đánh giá và kết luận</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truclb</cp:lastModifiedBy>
  <cp:revision>376</cp:revision>
  <dcterms:created xsi:type="dcterms:W3CDTF">2018-07-22T00:13:03Z</dcterms:created>
  <dcterms:modified xsi:type="dcterms:W3CDTF">2024-12-09T09:14:45Z</dcterms:modified>
</cp:coreProperties>
</file>